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Proxima Nova"/>
      <p:regular r:id="rId19"/>
      <p:bold r:id="rId20"/>
      <p:italic r:id="rId21"/>
      <p:boldItalic r:id="rId22"/>
    </p:embeddedFont>
    <p:embeddedFont>
      <p:font typeface="Alfa Slab One"/>
      <p:regular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roximaNova-bold.fntdata"/><Relationship Id="rId11" Type="http://schemas.openxmlformats.org/officeDocument/2006/relationships/slide" Target="slides/slide6.xml"/><Relationship Id="rId22" Type="http://schemas.openxmlformats.org/officeDocument/2006/relationships/font" Target="fonts/ProximaNova-boldItalic.fntdata"/><Relationship Id="rId10" Type="http://schemas.openxmlformats.org/officeDocument/2006/relationships/slide" Target="slides/slide5.xml"/><Relationship Id="rId21" Type="http://schemas.openxmlformats.org/officeDocument/2006/relationships/font" Target="fonts/ProximaNova-italic.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AlfaSlabOne-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ProximaNova-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fd915c881d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fd915c881d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fd915c881d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fd915c881d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fd915c881d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fd915c881d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fd915c881d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fd915c881d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fd915c881d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fd915c881d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fd915c881d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fd915c881d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fd915c881d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fd915c881d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fd915c881d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fd915c881d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fd915c881d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fd915c881d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fd915c881d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fd915c881d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fd915c881d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fd915c881d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fd915c881d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fd915c881d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595975"/>
            <a:ext cx="8520600" cy="19578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Speaking</a:t>
            </a:r>
            <a:endParaRPr/>
          </a:p>
        </p:txBody>
      </p:sp>
      <p:sp>
        <p:nvSpPr>
          <p:cNvPr id="57" name="Google Shape;57;p13"/>
          <p:cNvSpPr txBox="1"/>
          <p:nvPr>
            <p:ph idx="1" type="subTitle"/>
          </p:nvPr>
        </p:nvSpPr>
        <p:spPr>
          <a:xfrm>
            <a:off x="311700" y="3165827"/>
            <a:ext cx="8520600" cy="1328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Part 2 Long turn</a:t>
            </a:r>
            <a:endParaRPr/>
          </a:p>
          <a:p>
            <a:pPr indent="0" lvl="0" marL="0" rtl="0" algn="ctr">
              <a:spcBef>
                <a:spcPts val="0"/>
              </a:spcBef>
              <a:spcAft>
                <a:spcPts val="0"/>
              </a:spcAft>
              <a:buNone/>
            </a:pPr>
            <a:br>
              <a:rPr lang="en"/>
            </a:br>
            <a:r>
              <a:rPr lang="en" sz="1175"/>
              <a:t>(Presentation created by Lőrincz Tünde)</a:t>
            </a:r>
            <a:endParaRPr sz="1175"/>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id="115" name="Google Shape;115;p22"/>
          <p:cNvPicPr preferRelativeResize="0"/>
          <p:nvPr/>
        </p:nvPicPr>
        <p:blipFill>
          <a:blip r:embed="rId3">
            <a:alphaModFix/>
          </a:blip>
          <a:stretch>
            <a:fillRect/>
          </a:stretch>
        </p:blipFill>
        <p:spPr>
          <a:xfrm>
            <a:off x="889175" y="82900"/>
            <a:ext cx="7233234" cy="4838699"/>
          </a:xfrm>
          <a:prstGeom prst="rect">
            <a:avLst/>
          </a:prstGeom>
          <a:noFill/>
          <a:ln>
            <a:noFill/>
          </a:ln>
        </p:spPr>
      </p:pic>
      <p:sp>
        <p:nvSpPr>
          <p:cNvPr id="116" name="Google Shape;116;p22"/>
          <p:cNvSpPr/>
          <p:nvPr/>
        </p:nvSpPr>
        <p:spPr>
          <a:xfrm>
            <a:off x="973100" y="1376225"/>
            <a:ext cx="208500" cy="2223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2"/>
          <p:cNvSpPr/>
          <p:nvPr/>
        </p:nvSpPr>
        <p:spPr>
          <a:xfrm>
            <a:off x="305825" y="180725"/>
            <a:ext cx="472800" cy="472800"/>
          </a:xfrm>
          <a:prstGeom prst="hexagon">
            <a:avLst>
              <a:gd fmla="val 25000" name="adj"/>
              <a:gd fmla="val 115470"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Alfa Slab One"/>
                <a:ea typeface="Alfa Slab One"/>
                <a:cs typeface="Alfa Slab One"/>
                <a:sym typeface="Alfa Slab One"/>
              </a:rPr>
              <a:t>1</a:t>
            </a:r>
            <a:endParaRPr>
              <a:latin typeface="Alfa Slab One"/>
              <a:ea typeface="Alfa Slab One"/>
              <a:cs typeface="Alfa Slab One"/>
              <a:sym typeface="Alfa Slab On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id="122" name="Google Shape;122;p23"/>
          <p:cNvPicPr preferRelativeResize="0"/>
          <p:nvPr/>
        </p:nvPicPr>
        <p:blipFill rotWithShape="1">
          <a:blip r:embed="rId3">
            <a:alphaModFix/>
          </a:blip>
          <a:srcRect b="95405" l="0" r="0" t="0"/>
          <a:stretch/>
        </p:blipFill>
        <p:spPr>
          <a:xfrm>
            <a:off x="889175" y="82900"/>
            <a:ext cx="7233226" cy="222300"/>
          </a:xfrm>
          <a:prstGeom prst="rect">
            <a:avLst/>
          </a:prstGeom>
          <a:noFill/>
          <a:ln>
            <a:noFill/>
          </a:ln>
        </p:spPr>
      </p:pic>
      <p:sp>
        <p:nvSpPr>
          <p:cNvPr id="123" name="Google Shape;123;p23"/>
          <p:cNvSpPr/>
          <p:nvPr/>
        </p:nvSpPr>
        <p:spPr>
          <a:xfrm>
            <a:off x="305825" y="180725"/>
            <a:ext cx="472800" cy="472800"/>
          </a:xfrm>
          <a:prstGeom prst="hexagon">
            <a:avLst>
              <a:gd fmla="val 25000" name="adj"/>
              <a:gd fmla="val 115470"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Alfa Slab One"/>
                <a:ea typeface="Alfa Slab One"/>
                <a:cs typeface="Alfa Slab One"/>
                <a:sym typeface="Alfa Slab One"/>
              </a:rPr>
              <a:t>2</a:t>
            </a:r>
            <a:endParaRPr>
              <a:latin typeface="Alfa Slab One"/>
              <a:ea typeface="Alfa Slab One"/>
              <a:cs typeface="Alfa Slab One"/>
              <a:sym typeface="Alfa Slab One"/>
            </a:endParaRPr>
          </a:p>
        </p:txBody>
      </p:sp>
      <p:pic>
        <p:nvPicPr>
          <p:cNvPr id="124" name="Google Shape;124;p23"/>
          <p:cNvPicPr preferRelativeResize="0"/>
          <p:nvPr/>
        </p:nvPicPr>
        <p:blipFill>
          <a:blip r:embed="rId4">
            <a:alphaModFix/>
          </a:blip>
          <a:stretch>
            <a:fillRect/>
          </a:stretch>
        </p:blipFill>
        <p:spPr>
          <a:xfrm>
            <a:off x="1097700" y="430575"/>
            <a:ext cx="6700975" cy="830125"/>
          </a:xfrm>
          <a:prstGeom prst="rect">
            <a:avLst/>
          </a:prstGeom>
          <a:noFill/>
          <a:ln>
            <a:noFill/>
          </a:ln>
        </p:spPr>
      </p:pic>
      <p:sp>
        <p:nvSpPr>
          <p:cNvPr id="125" name="Google Shape;125;p23"/>
          <p:cNvSpPr txBox="1"/>
          <p:nvPr/>
        </p:nvSpPr>
        <p:spPr>
          <a:xfrm>
            <a:off x="806275" y="1390125"/>
            <a:ext cx="777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126" name="Google Shape;126;p23"/>
          <p:cNvSpPr txBox="1"/>
          <p:nvPr/>
        </p:nvSpPr>
        <p:spPr>
          <a:xfrm>
            <a:off x="806275" y="1386075"/>
            <a:ext cx="69369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Proxima Nova"/>
                <a:ea typeface="Proxima Nova"/>
                <a:cs typeface="Proxima Nova"/>
                <a:sym typeface="Proxima Nova"/>
              </a:rPr>
              <a:t>1. Look again at the two pictures and the question: </a:t>
            </a:r>
            <a:r>
              <a:rPr i="1" lang="en" sz="1600">
                <a:latin typeface="Proxima Nova"/>
                <a:ea typeface="Proxima Nova"/>
                <a:cs typeface="Proxima Nova"/>
                <a:sym typeface="Proxima Nova"/>
              </a:rPr>
              <a:t>Which sport would you prefer to do? Why?</a:t>
            </a:r>
            <a:endParaRPr i="1" sz="1600">
              <a:latin typeface="Proxima Nova"/>
              <a:ea typeface="Proxima Nova"/>
              <a:cs typeface="Proxima Nova"/>
              <a:sym typeface="Proxima Nova"/>
            </a:endParaRPr>
          </a:p>
          <a:p>
            <a:pPr indent="0" lvl="0" marL="0" rtl="0" algn="l">
              <a:spcBef>
                <a:spcPts val="0"/>
              </a:spcBef>
              <a:spcAft>
                <a:spcPts val="0"/>
              </a:spcAft>
              <a:buNone/>
            </a:pPr>
            <a:r>
              <a:rPr lang="en" sz="1600">
                <a:latin typeface="Proxima Nova"/>
                <a:ea typeface="Proxima Nova"/>
                <a:cs typeface="Proxima Nova"/>
                <a:sym typeface="Proxima Nova"/>
              </a:rPr>
              <a:t>2. Set a timer, start recording, and </a:t>
            </a:r>
            <a:r>
              <a:rPr b="1" lang="en" sz="1600">
                <a:latin typeface="Proxima Nova"/>
                <a:ea typeface="Proxima Nova"/>
                <a:cs typeface="Proxima Nova"/>
                <a:sym typeface="Proxima Nova"/>
              </a:rPr>
              <a:t>speak for 30 seconds </a:t>
            </a:r>
            <a:r>
              <a:rPr lang="en" sz="1600">
                <a:latin typeface="Proxima Nova"/>
                <a:ea typeface="Proxima Nova"/>
                <a:cs typeface="Proxima Nova"/>
                <a:sym typeface="Proxima Nova"/>
              </a:rPr>
              <a:t>to answer this question.</a:t>
            </a:r>
            <a:endParaRPr sz="1600">
              <a:latin typeface="Proxima Nova"/>
              <a:ea typeface="Proxima Nova"/>
              <a:cs typeface="Proxima Nova"/>
              <a:sym typeface="Proxima Nova"/>
            </a:endParaRPr>
          </a:p>
          <a:p>
            <a:pPr indent="0" lvl="0" marL="0" rtl="0" algn="l">
              <a:spcBef>
                <a:spcPts val="0"/>
              </a:spcBef>
              <a:spcAft>
                <a:spcPts val="0"/>
              </a:spcAft>
              <a:buNone/>
            </a:pPr>
            <a:r>
              <a:rPr lang="en" sz="1600">
                <a:latin typeface="Proxima Nova"/>
                <a:ea typeface="Proxima Nova"/>
                <a:cs typeface="Proxima Nova"/>
                <a:sym typeface="Proxima Nova"/>
              </a:rPr>
              <a:t>3. Try this a few times until you’re happy with your speaking. </a:t>
            </a:r>
            <a:r>
              <a:rPr b="1" lang="en" sz="1600">
                <a:latin typeface="Proxima Nova"/>
                <a:ea typeface="Proxima Nova"/>
                <a:cs typeface="Proxima Nova"/>
                <a:sym typeface="Proxima Nova"/>
              </a:rPr>
              <a:t>Record </a:t>
            </a:r>
            <a:r>
              <a:rPr lang="en" sz="1600">
                <a:latin typeface="Proxima Nova"/>
                <a:ea typeface="Proxima Nova"/>
                <a:cs typeface="Proxima Nova"/>
                <a:sym typeface="Proxima Nova"/>
              </a:rPr>
              <a:t>each attempt, then listen to them all and choose your best one.</a:t>
            </a:r>
            <a:endParaRPr sz="1600">
              <a:latin typeface="Proxima Nova"/>
              <a:ea typeface="Proxima Nova"/>
              <a:cs typeface="Proxima Nova"/>
              <a:sym typeface="Proxima Nova"/>
            </a:endParaRPr>
          </a:p>
          <a:p>
            <a:pPr indent="0" lvl="0" marL="0" rtl="0" algn="l">
              <a:spcBef>
                <a:spcPts val="0"/>
              </a:spcBef>
              <a:spcAft>
                <a:spcPts val="0"/>
              </a:spcAft>
              <a:buNone/>
            </a:pPr>
            <a:r>
              <a:rPr lang="en" sz="1600">
                <a:latin typeface="Proxima Nova"/>
                <a:ea typeface="Proxima Nova"/>
                <a:cs typeface="Proxima Nova"/>
                <a:sym typeface="Proxima Nova"/>
              </a:rPr>
              <a:t>4. </a:t>
            </a:r>
            <a:r>
              <a:rPr b="1" lang="en" sz="1600">
                <a:latin typeface="Proxima Nova"/>
                <a:ea typeface="Proxima Nova"/>
                <a:cs typeface="Proxima Nova"/>
                <a:sym typeface="Proxima Nova"/>
              </a:rPr>
              <a:t>Save </a:t>
            </a:r>
            <a:r>
              <a:rPr lang="en" sz="1600">
                <a:latin typeface="Proxima Nova"/>
                <a:ea typeface="Proxima Nova"/>
                <a:cs typeface="Proxima Nova"/>
                <a:sym typeface="Proxima Nova"/>
              </a:rPr>
              <a:t>your favourite recording.</a:t>
            </a:r>
            <a:endParaRPr sz="1600">
              <a:latin typeface="Proxima Nova"/>
              <a:ea typeface="Proxima Nova"/>
              <a:cs typeface="Proxima Nova"/>
              <a:sym typeface="Proxima Nova"/>
            </a:endParaRPr>
          </a:p>
          <a:p>
            <a:pPr indent="0" lvl="0" marL="0" rtl="0" algn="l">
              <a:spcBef>
                <a:spcPts val="0"/>
              </a:spcBef>
              <a:spcAft>
                <a:spcPts val="0"/>
              </a:spcAft>
              <a:buNone/>
            </a:pPr>
            <a:r>
              <a:rPr lang="en" sz="1600">
                <a:latin typeface="Proxima Nova"/>
                <a:ea typeface="Proxima Nova"/>
                <a:cs typeface="Proxima Nova"/>
                <a:sym typeface="Proxima Nova"/>
              </a:rPr>
              <a:t>5. Evaluate this recording. Use the following assessment criteria that are used in the real Speaking test.</a:t>
            </a:r>
            <a:endParaRPr sz="1600">
              <a:latin typeface="Proxima Nova"/>
              <a:ea typeface="Proxima Nova"/>
              <a:cs typeface="Proxima Nova"/>
              <a:sym typeface="Proxima Nov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Assessment criteria</a:t>
            </a:r>
            <a:endParaRPr/>
          </a:p>
        </p:txBody>
      </p:sp>
      <p:sp>
        <p:nvSpPr>
          <p:cNvPr id="132" name="Google Shape;132;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a:t>Grammar and Vocabulary</a:t>
            </a:r>
            <a:r>
              <a:rPr lang="en"/>
              <a:t>: Are you using a range of grammatical structures and vocabulary? Are you using these structures and vocabulary correctly? Are you using vocabulary which is appropriate for a range of familiar topics?</a:t>
            </a:r>
            <a:endParaRPr/>
          </a:p>
          <a:p>
            <a:pPr indent="0" lvl="0" marL="0" rtl="0" algn="l">
              <a:spcBef>
                <a:spcPts val="1200"/>
              </a:spcBef>
              <a:spcAft>
                <a:spcPts val="0"/>
              </a:spcAft>
              <a:buNone/>
            </a:pPr>
            <a:r>
              <a:rPr b="1" lang="en"/>
              <a:t>Discourse Management</a:t>
            </a:r>
            <a:r>
              <a:rPr lang="en"/>
              <a:t>: Is everything you say relevant to the task? Are your ideas expressed clearly? Are you using some language to link and organise your ideas? Are you able to speak continuously and with very little repetition?</a:t>
            </a:r>
            <a:endParaRPr/>
          </a:p>
          <a:p>
            <a:pPr indent="0" lvl="0" marL="0" rtl="0" algn="l">
              <a:spcBef>
                <a:spcPts val="1200"/>
              </a:spcBef>
              <a:spcAft>
                <a:spcPts val="1200"/>
              </a:spcAft>
              <a:buNone/>
            </a:pPr>
            <a:r>
              <a:rPr b="1" lang="en"/>
              <a:t>Pronunciation</a:t>
            </a:r>
            <a:r>
              <a:rPr lang="en"/>
              <a:t>: You don’t need to have an English accent, but it is important to be clear. Are you pronouncing individual sounds clearly? Are you placing stress on the right parts of words and on the right words in sentences? Does your voice go up and down at the right times?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Assessment criteria</a:t>
            </a:r>
            <a:endParaRPr/>
          </a:p>
        </p:txBody>
      </p:sp>
      <p:sp>
        <p:nvSpPr>
          <p:cNvPr id="138" name="Google Shape;138;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0"/>
              </a:spcAft>
              <a:buNone/>
            </a:pPr>
            <a:r>
              <a:rPr b="1" lang="en"/>
              <a:t>Interactive Communication</a:t>
            </a:r>
            <a:r>
              <a:rPr lang="en"/>
              <a:t>: Are you listening to the other candidate and answering in a way that makes sense? Can you think of new ideas to add to what they said?</a:t>
            </a:r>
            <a:endParaRPr/>
          </a:p>
          <a:p>
            <a:pPr indent="0" lvl="0" marL="0" rtl="0" algn="l">
              <a:spcBef>
                <a:spcPts val="1200"/>
              </a:spcBef>
              <a:spcAft>
                <a:spcPts val="1200"/>
              </a:spcAft>
              <a:buNone/>
            </a:pPr>
            <a:r>
              <a:rPr b="1" lang="en"/>
              <a:t>Global Achievement</a:t>
            </a:r>
            <a:r>
              <a:rPr lang="en"/>
              <a:t>: This is about your general performance. How well are you speaking about the topics you are given? Are your answers clear?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Find a </a:t>
            </a:r>
            <a:r>
              <a:rPr lang="en" u="sng"/>
              <a:t>study buddy</a:t>
            </a:r>
            <a:r>
              <a:rPr lang="en"/>
              <a:t> to practise speaking with.</a:t>
            </a:r>
            <a:endParaRPr/>
          </a:p>
        </p:txBody>
      </p:sp>
      <p:sp>
        <p:nvSpPr>
          <p:cNvPr id="63" name="Google Shape;63;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0000" lnSpcReduction="10000"/>
          </a:bodyPr>
          <a:lstStyle/>
          <a:p>
            <a:pPr indent="0" lvl="0" marL="0" rtl="0" algn="l">
              <a:spcBef>
                <a:spcPts val="0"/>
              </a:spcBef>
              <a:spcAft>
                <a:spcPts val="0"/>
              </a:spcAft>
              <a:buNone/>
            </a:pPr>
            <a:r>
              <a:rPr lang="en" sz="2550">
                <a:solidFill>
                  <a:srgbClr val="000000"/>
                </a:solidFill>
              </a:rPr>
              <a:t>It may seem easier to practise speaking when you’re studying in a classroom with other students. However, there are many ways you can practise from home, too.</a:t>
            </a:r>
            <a:r>
              <a:rPr lang="en" sz="2550">
                <a:solidFill>
                  <a:srgbClr val="000000"/>
                </a:solidFill>
              </a:rPr>
              <a:t> </a:t>
            </a:r>
            <a:endParaRPr sz="2550">
              <a:solidFill>
                <a:srgbClr val="000000"/>
              </a:solidFill>
            </a:endParaRPr>
          </a:p>
          <a:p>
            <a:pPr indent="0" lvl="0" marL="0" rtl="0" algn="l">
              <a:spcBef>
                <a:spcPts val="1200"/>
              </a:spcBef>
              <a:spcAft>
                <a:spcPts val="0"/>
              </a:spcAft>
              <a:buNone/>
            </a:pPr>
            <a:r>
              <a:rPr lang="en" sz="2550">
                <a:solidFill>
                  <a:srgbClr val="000000"/>
                </a:solidFill>
              </a:rPr>
              <a:t>Find another student who also wants to practise and:</a:t>
            </a:r>
            <a:endParaRPr sz="2550">
              <a:solidFill>
                <a:srgbClr val="000000"/>
              </a:solidFill>
            </a:endParaRPr>
          </a:p>
          <a:p>
            <a:pPr indent="0" lvl="0" marL="0" rtl="0" algn="l">
              <a:spcBef>
                <a:spcPts val="1200"/>
              </a:spcBef>
              <a:spcAft>
                <a:spcPts val="0"/>
              </a:spcAft>
              <a:buNone/>
            </a:pPr>
            <a:r>
              <a:rPr lang="en" sz="2550">
                <a:solidFill>
                  <a:srgbClr val="000000"/>
                </a:solidFill>
              </a:rPr>
              <a:t>• Record and share → email, WhatsApp, Dropbox, Google Drive or similar tools.</a:t>
            </a:r>
            <a:endParaRPr sz="2550">
              <a:solidFill>
                <a:srgbClr val="000000"/>
              </a:solidFill>
            </a:endParaRPr>
          </a:p>
          <a:p>
            <a:pPr indent="0" lvl="0" marL="0" rtl="0" algn="l">
              <a:spcBef>
                <a:spcPts val="1200"/>
              </a:spcBef>
              <a:spcAft>
                <a:spcPts val="0"/>
              </a:spcAft>
              <a:buNone/>
            </a:pPr>
            <a:r>
              <a:rPr lang="en" sz="2550">
                <a:solidFill>
                  <a:srgbClr val="000000"/>
                </a:solidFill>
              </a:rPr>
              <a:t>• Find a time to practise speaking live to your study buddy.</a:t>
            </a:r>
            <a:endParaRPr sz="2550">
              <a:solidFill>
                <a:srgbClr val="000000"/>
              </a:solidFill>
            </a:endParaRPr>
          </a:p>
          <a:p>
            <a:pPr indent="0" lvl="0" marL="0" rtl="0" algn="l">
              <a:spcBef>
                <a:spcPts val="1200"/>
              </a:spcBef>
              <a:spcAft>
                <a:spcPts val="0"/>
              </a:spcAft>
              <a:buNone/>
            </a:pPr>
            <a:r>
              <a:rPr lang="en" sz="2550">
                <a:solidFill>
                  <a:srgbClr val="000000"/>
                </a:solidFill>
              </a:rPr>
              <a:t>• Use video conferencing tools to speak live to your study friend. You can share pictures on your screens and create your own practice speaking tasks.</a:t>
            </a:r>
            <a:endParaRPr sz="2550">
              <a:solidFill>
                <a:srgbClr val="000000"/>
              </a:solidFill>
            </a:endParaRPr>
          </a:p>
          <a:p>
            <a:pPr indent="0" lvl="0" marL="0" rtl="0" algn="l">
              <a:spcBef>
                <a:spcPts val="1200"/>
              </a:spcBef>
              <a:spcAft>
                <a:spcPts val="1200"/>
              </a:spcAft>
              <a:buNone/>
            </a:pPr>
            <a:r>
              <a:t/>
            </a:r>
            <a:endParaRPr sz="3000">
              <a:solidFill>
                <a:schemeClr val="accent3"/>
              </a:solidFill>
              <a:latin typeface="Alfa Slab One"/>
              <a:ea typeface="Alfa Slab One"/>
              <a:cs typeface="Alfa Slab One"/>
              <a:sym typeface="Alfa Slab On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Practice 1: Compare two photos</a:t>
            </a:r>
            <a:endParaRPr/>
          </a:p>
        </p:txBody>
      </p:sp>
      <p:sp>
        <p:nvSpPr>
          <p:cNvPr id="69" name="Google Shape;69;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lang="en"/>
              <a:t>1. Set a timer for </a:t>
            </a:r>
            <a:r>
              <a:rPr b="1" lang="en"/>
              <a:t>one minute</a:t>
            </a:r>
            <a:r>
              <a:rPr lang="en"/>
              <a:t>. (You could use a kitchen timer, the clock app on your mobile phone, or search online for “one minute timer”.)</a:t>
            </a:r>
            <a:endParaRPr/>
          </a:p>
          <a:p>
            <a:pPr indent="0" lvl="0" marL="0" rtl="0" algn="l">
              <a:spcBef>
                <a:spcPts val="1200"/>
              </a:spcBef>
              <a:spcAft>
                <a:spcPts val="0"/>
              </a:spcAft>
              <a:buNone/>
            </a:pPr>
            <a:r>
              <a:rPr lang="en"/>
              <a:t>2. </a:t>
            </a:r>
            <a:r>
              <a:rPr b="1" lang="en"/>
              <a:t>Prepare </a:t>
            </a:r>
            <a:r>
              <a:rPr lang="en"/>
              <a:t>to record yourself. (There is free and simple software for most mobile phones and computers which you can use to record your voice.)</a:t>
            </a:r>
            <a:endParaRPr/>
          </a:p>
          <a:p>
            <a:pPr indent="0" lvl="0" marL="0" rtl="0" algn="l">
              <a:spcBef>
                <a:spcPts val="1200"/>
              </a:spcBef>
              <a:spcAft>
                <a:spcPts val="0"/>
              </a:spcAft>
              <a:buNone/>
            </a:pPr>
            <a:r>
              <a:rPr lang="en"/>
              <a:t>3. Look at the pictures below of </a:t>
            </a:r>
            <a:r>
              <a:rPr b="1" lang="en"/>
              <a:t>people trying to win a sporting event</a:t>
            </a:r>
            <a:r>
              <a:rPr lang="en"/>
              <a:t>. Talk about the ways they are similar to or different from each other.</a:t>
            </a:r>
            <a:endParaRPr/>
          </a:p>
          <a:p>
            <a:pPr indent="0" lvl="0" marL="0" rtl="0" algn="l">
              <a:spcBef>
                <a:spcPts val="1200"/>
              </a:spcBef>
              <a:spcAft>
                <a:spcPts val="0"/>
              </a:spcAft>
              <a:buNone/>
            </a:pPr>
            <a:r>
              <a:rPr lang="en"/>
              <a:t>4. Start the timer, start recording, and </a:t>
            </a:r>
            <a:r>
              <a:rPr b="1" lang="en"/>
              <a:t>speak </a:t>
            </a:r>
            <a:r>
              <a:rPr lang="en"/>
              <a:t>about the photos until the timer rings.</a:t>
            </a:r>
            <a:endParaRPr/>
          </a:p>
          <a:p>
            <a:pPr indent="0" lvl="0" marL="0" rtl="0" algn="l">
              <a:spcBef>
                <a:spcPts val="1200"/>
              </a:spcBef>
              <a:spcAft>
                <a:spcPts val="0"/>
              </a:spcAft>
              <a:buNone/>
            </a:pPr>
            <a:r>
              <a:rPr lang="en"/>
              <a:t>5. This is a practice run, and not a test. Record your speaking </a:t>
            </a:r>
            <a:r>
              <a:rPr b="1" lang="en"/>
              <a:t>a few times until you’re happy </a:t>
            </a:r>
            <a:r>
              <a:rPr lang="en"/>
              <a:t>with your speaking and the recording.</a:t>
            </a:r>
            <a:endParaRPr/>
          </a:p>
          <a:p>
            <a:pPr indent="0" lvl="0" marL="0" rtl="0" algn="l">
              <a:spcBef>
                <a:spcPts val="1200"/>
              </a:spcBef>
              <a:spcAft>
                <a:spcPts val="0"/>
              </a:spcAft>
              <a:buNone/>
            </a:pPr>
            <a:r>
              <a:rPr lang="en"/>
              <a:t>6. </a:t>
            </a:r>
            <a:r>
              <a:rPr b="1" lang="en"/>
              <a:t>Save </a:t>
            </a:r>
            <a:r>
              <a:rPr lang="en"/>
              <a:t>your favourite recording.</a:t>
            </a:r>
            <a:endParaRPr/>
          </a:p>
          <a:p>
            <a:pPr indent="0" lvl="0" marL="0" rtl="0" algn="l">
              <a:spcBef>
                <a:spcPts val="1200"/>
              </a:spcBef>
              <a:spcAft>
                <a:spcPts val="12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pic>
        <p:nvPicPr>
          <p:cNvPr id="74" name="Google Shape;74;p16"/>
          <p:cNvPicPr preferRelativeResize="0"/>
          <p:nvPr/>
        </p:nvPicPr>
        <p:blipFill>
          <a:blip r:embed="rId3">
            <a:alphaModFix/>
          </a:blip>
          <a:stretch>
            <a:fillRect/>
          </a:stretch>
        </p:blipFill>
        <p:spPr>
          <a:xfrm>
            <a:off x="3790500" y="96650"/>
            <a:ext cx="5257949" cy="3569325"/>
          </a:xfrm>
          <a:prstGeom prst="rect">
            <a:avLst/>
          </a:prstGeom>
          <a:noFill/>
          <a:ln>
            <a:noFill/>
          </a:ln>
        </p:spPr>
      </p:pic>
      <p:pic>
        <p:nvPicPr>
          <p:cNvPr id="75" name="Google Shape;75;p16"/>
          <p:cNvPicPr preferRelativeResize="0"/>
          <p:nvPr/>
        </p:nvPicPr>
        <p:blipFill>
          <a:blip r:embed="rId4">
            <a:alphaModFix/>
          </a:blip>
          <a:stretch>
            <a:fillRect/>
          </a:stretch>
        </p:blipFill>
        <p:spPr>
          <a:xfrm>
            <a:off x="110700" y="1509885"/>
            <a:ext cx="5257949" cy="353631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Reflect: How can you improve?</a:t>
            </a:r>
            <a:endParaRPr/>
          </a:p>
        </p:txBody>
      </p:sp>
      <p:sp>
        <p:nvSpPr>
          <p:cNvPr id="81" name="Google Shape;81;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a:t>1. </a:t>
            </a:r>
            <a:r>
              <a:rPr b="1" lang="en"/>
              <a:t>Were you able </a:t>
            </a:r>
            <a:r>
              <a:rPr lang="en"/>
              <a:t>to speak for one minute? Did you pause or repeat yourself?</a:t>
            </a:r>
            <a:endParaRPr/>
          </a:p>
          <a:p>
            <a:pPr indent="0" lvl="0" marL="0" rtl="0" algn="l">
              <a:spcBef>
                <a:spcPts val="1200"/>
              </a:spcBef>
              <a:spcAft>
                <a:spcPts val="0"/>
              </a:spcAft>
              <a:buNone/>
            </a:pPr>
            <a:r>
              <a:rPr lang="en"/>
              <a:t>2.</a:t>
            </a:r>
            <a:r>
              <a:rPr b="1" lang="en"/>
              <a:t> How easy / difficult </a:t>
            </a:r>
            <a:r>
              <a:rPr lang="en"/>
              <a:t>was it to speak for one minute? Why?</a:t>
            </a:r>
            <a:endParaRPr/>
          </a:p>
          <a:p>
            <a:pPr indent="0" lvl="0" marL="0" rtl="0" algn="l">
              <a:spcBef>
                <a:spcPts val="1200"/>
              </a:spcBef>
              <a:spcAft>
                <a:spcPts val="0"/>
              </a:spcAft>
              <a:buNone/>
            </a:pPr>
            <a:r>
              <a:rPr lang="en"/>
              <a:t>3. What did you do well? Think about: </a:t>
            </a:r>
            <a:r>
              <a:rPr b="1" lang="en"/>
              <a:t>grammar</a:t>
            </a:r>
            <a:r>
              <a:rPr lang="en"/>
              <a:t>, </a:t>
            </a:r>
            <a:r>
              <a:rPr b="1" lang="en"/>
              <a:t>vocabulary</a:t>
            </a:r>
            <a:r>
              <a:rPr lang="en"/>
              <a:t>, </a:t>
            </a:r>
            <a:r>
              <a:rPr b="1" lang="en"/>
              <a:t>pronunciation </a:t>
            </a:r>
            <a:r>
              <a:rPr lang="en"/>
              <a:t>and how </a:t>
            </a:r>
            <a:r>
              <a:rPr b="1" lang="en"/>
              <a:t>clearly you organised and expressed </a:t>
            </a:r>
            <a:r>
              <a:rPr lang="en"/>
              <a:t>your ideas.</a:t>
            </a:r>
            <a:endParaRPr/>
          </a:p>
          <a:p>
            <a:pPr indent="0" lvl="0" marL="0" rtl="0" algn="l">
              <a:spcBef>
                <a:spcPts val="1200"/>
              </a:spcBef>
              <a:spcAft>
                <a:spcPts val="0"/>
              </a:spcAft>
              <a:buNone/>
            </a:pPr>
            <a:r>
              <a:rPr lang="en"/>
              <a:t>4. If you are working with a study buddy, </a:t>
            </a:r>
            <a:r>
              <a:rPr b="1" lang="en"/>
              <a:t>exchange your recordings</a:t>
            </a:r>
            <a:r>
              <a:rPr lang="en"/>
              <a:t>.</a:t>
            </a:r>
            <a:endParaRPr/>
          </a:p>
          <a:p>
            <a:pPr indent="0" lvl="0" marL="0" rtl="0" algn="l">
              <a:spcBef>
                <a:spcPts val="1200"/>
              </a:spcBef>
              <a:spcAft>
                <a:spcPts val="0"/>
              </a:spcAft>
              <a:buNone/>
            </a:pPr>
            <a:r>
              <a:rPr lang="en"/>
              <a:t>a. </a:t>
            </a:r>
            <a:r>
              <a:rPr b="1" lang="en"/>
              <a:t>Ask </a:t>
            </a:r>
            <a:r>
              <a:rPr lang="en"/>
              <a:t>for feedback on your speaking.</a:t>
            </a:r>
            <a:endParaRPr/>
          </a:p>
          <a:p>
            <a:pPr indent="0" lvl="0" marL="0" rtl="0" algn="l">
              <a:spcBef>
                <a:spcPts val="1200"/>
              </a:spcBef>
              <a:spcAft>
                <a:spcPts val="0"/>
              </a:spcAft>
              <a:buNone/>
            </a:pPr>
            <a:r>
              <a:rPr lang="en"/>
              <a:t>b. </a:t>
            </a:r>
            <a:r>
              <a:rPr b="1" lang="en"/>
              <a:t>Give </a:t>
            </a:r>
            <a:r>
              <a:rPr lang="en"/>
              <a:t>them feedback on their recording.</a:t>
            </a:r>
            <a:endParaRPr/>
          </a:p>
          <a:p>
            <a:pPr indent="0" lvl="0" marL="0" rtl="0" algn="l">
              <a:spcBef>
                <a:spcPts val="1200"/>
              </a:spcBef>
              <a:spcAft>
                <a:spcPts val="0"/>
              </a:spcAft>
              <a:buNone/>
            </a:pPr>
            <a:r>
              <a:rPr lang="en"/>
              <a:t>c. Tell them </a:t>
            </a:r>
            <a:r>
              <a:rPr b="1" lang="en"/>
              <a:t>two good things </a:t>
            </a:r>
            <a:r>
              <a:rPr lang="en"/>
              <a:t>about their speaking and </a:t>
            </a:r>
            <a:r>
              <a:rPr b="1" lang="en"/>
              <a:t>one thing to continue working on</a:t>
            </a:r>
            <a:r>
              <a:rPr lang="en"/>
              <a:t>.</a:t>
            </a:r>
            <a:endParaRPr/>
          </a:p>
          <a:p>
            <a:pPr indent="0" lvl="0" marL="0" rtl="0" algn="l">
              <a:spcBef>
                <a:spcPts val="1200"/>
              </a:spcBef>
              <a:spcAft>
                <a:spcPts val="12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True or false?</a:t>
            </a:r>
            <a:endParaRPr/>
          </a:p>
        </p:txBody>
      </p:sp>
      <p:sp>
        <p:nvSpPr>
          <p:cNvPr id="87" name="Google Shape;87;p18"/>
          <p:cNvSpPr txBox="1"/>
          <p:nvPr>
            <p:ph idx="1" type="body"/>
          </p:nvPr>
        </p:nvSpPr>
        <p:spPr>
          <a:xfrm>
            <a:off x="311700" y="11107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1. The question the examiner asks you is also written above the photos.</a:t>
            </a:r>
            <a:endParaRPr/>
          </a:p>
          <a:p>
            <a:pPr indent="0" lvl="0" marL="0" rtl="0" algn="l">
              <a:spcBef>
                <a:spcPts val="1200"/>
              </a:spcBef>
              <a:spcAft>
                <a:spcPts val="0"/>
              </a:spcAft>
              <a:buNone/>
            </a:pPr>
            <a:r>
              <a:rPr lang="en"/>
              <a:t>2. You should describe the photos in lots of detail.</a:t>
            </a:r>
            <a:endParaRPr/>
          </a:p>
          <a:p>
            <a:pPr indent="0" lvl="0" marL="0" rtl="0" algn="l">
              <a:spcBef>
                <a:spcPts val="1200"/>
              </a:spcBef>
              <a:spcAft>
                <a:spcPts val="0"/>
              </a:spcAft>
              <a:buNone/>
            </a:pPr>
            <a:r>
              <a:rPr lang="en"/>
              <a:t>3. Each student will get a unique pair of photographs to talk about for one minute.</a:t>
            </a:r>
            <a:endParaRPr/>
          </a:p>
          <a:p>
            <a:pPr indent="0" lvl="0" marL="0" rtl="0" algn="l">
              <a:spcBef>
                <a:spcPts val="1200"/>
              </a:spcBef>
              <a:spcAft>
                <a:spcPts val="0"/>
              </a:spcAft>
              <a:buNone/>
            </a:pPr>
            <a:r>
              <a:rPr lang="en"/>
              <a:t>4. You can only hear the instructions once.</a:t>
            </a:r>
            <a:endParaRPr/>
          </a:p>
          <a:p>
            <a:pPr indent="0" lvl="0" marL="0" rtl="0" algn="l">
              <a:spcBef>
                <a:spcPts val="1200"/>
              </a:spcBef>
              <a:spcAft>
                <a:spcPts val="1200"/>
              </a:spcAft>
              <a:buNone/>
            </a:pPr>
            <a:r>
              <a:t/>
            </a:r>
            <a:endParaRPr/>
          </a:p>
        </p:txBody>
      </p:sp>
      <p:sp>
        <p:nvSpPr>
          <p:cNvPr id="88" name="Google Shape;88;p18"/>
          <p:cNvSpPr txBox="1"/>
          <p:nvPr/>
        </p:nvSpPr>
        <p:spPr>
          <a:xfrm>
            <a:off x="7701300" y="1110775"/>
            <a:ext cx="11310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rgbClr val="FF0000"/>
                </a:solidFill>
                <a:latin typeface="Alfa Slab One"/>
                <a:ea typeface="Alfa Slab One"/>
                <a:cs typeface="Alfa Slab One"/>
                <a:sym typeface="Alfa Slab One"/>
              </a:rPr>
              <a:t>True</a:t>
            </a:r>
            <a:endParaRPr sz="1700">
              <a:solidFill>
                <a:srgbClr val="FF0000"/>
              </a:solidFill>
              <a:latin typeface="Alfa Slab One"/>
              <a:ea typeface="Alfa Slab One"/>
              <a:cs typeface="Alfa Slab One"/>
              <a:sym typeface="Alfa Slab One"/>
            </a:endParaRPr>
          </a:p>
        </p:txBody>
      </p:sp>
      <p:sp>
        <p:nvSpPr>
          <p:cNvPr id="89" name="Google Shape;89;p18"/>
          <p:cNvSpPr txBox="1"/>
          <p:nvPr/>
        </p:nvSpPr>
        <p:spPr>
          <a:xfrm>
            <a:off x="5617450" y="1557175"/>
            <a:ext cx="9339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rgbClr val="FF0000"/>
                </a:solidFill>
                <a:latin typeface="Alfa Slab One"/>
                <a:ea typeface="Alfa Slab One"/>
                <a:cs typeface="Alfa Slab One"/>
                <a:sym typeface="Alfa Slab One"/>
              </a:rPr>
              <a:t>False</a:t>
            </a:r>
            <a:endParaRPr sz="1700">
              <a:solidFill>
                <a:srgbClr val="FF0000"/>
              </a:solidFill>
              <a:latin typeface="Alfa Slab One"/>
              <a:ea typeface="Alfa Slab One"/>
              <a:cs typeface="Alfa Slab One"/>
              <a:sym typeface="Alfa Slab One"/>
            </a:endParaRPr>
          </a:p>
        </p:txBody>
      </p:sp>
      <p:sp>
        <p:nvSpPr>
          <p:cNvPr id="90" name="Google Shape;90;p18"/>
          <p:cNvSpPr txBox="1"/>
          <p:nvPr/>
        </p:nvSpPr>
        <p:spPr>
          <a:xfrm>
            <a:off x="7847675" y="2467200"/>
            <a:ext cx="9846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rgbClr val="FF0000"/>
                </a:solidFill>
                <a:latin typeface="Alfa Slab One"/>
                <a:ea typeface="Alfa Slab One"/>
                <a:cs typeface="Alfa Slab One"/>
                <a:sym typeface="Alfa Slab One"/>
              </a:rPr>
              <a:t>True</a:t>
            </a:r>
            <a:endParaRPr>
              <a:latin typeface="Proxima Nova"/>
              <a:ea typeface="Proxima Nova"/>
              <a:cs typeface="Proxima Nova"/>
              <a:sym typeface="Proxima Nova"/>
            </a:endParaRPr>
          </a:p>
        </p:txBody>
      </p:sp>
      <p:sp>
        <p:nvSpPr>
          <p:cNvPr id="91" name="Google Shape;91;p18"/>
          <p:cNvSpPr txBox="1"/>
          <p:nvPr/>
        </p:nvSpPr>
        <p:spPr>
          <a:xfrm>
            <a:off x="4795025" y="2634475"/>
            <a:ext cx="8223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rgbClr val="FF0000"/>
                </a:solidFill>
                <a:latin typeface="Alfa Slab One"/>
                <a:ea typeface="Alfa Slab One"/>
                <a:cs typeface="Alfa Slab One"/>
                <a:sym typeface="Alfa Slab One"/>
              </a:rPr>
              <a:t>False</a:t>
            </a:r>
            <a:endParaRPr>
              <a:latin typeface="Proxima Nova"/>
              <a:ea typeface="Proxima Nova"/>
              <a:cs typeface="Proxima Nova"/>
              <a:sym typeface="Proxima Nov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1000"/>
                                        <p:tgtEl>
                                          <p:spTgt spid="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1000"/>
                                        <p:tgtEl>
                                          <p:spTgt spid="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1000"/>
                                        <p:tgtEl>
                                          <p:spTgt spid="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Useful vocabulary</a:t>
            </a:r>
            <a:endParaRPr/>
          </a:p>
        </p:txBody>
      </p:sp>
      <p:pic>
        <p:nvPicPr>
          <p:cNvPr id="97" name="Google Shape;97;p19"/>
          <p:cNvPicPr preferRelativeResize="0"/>
          <p:nvPr/>
        </p:nvPicPr>
        <p:blipFill>
          <a:blip r:embed="rId3">
            <a:alphaModFix/>
          </a:blip>
          <a:stretch>
            <a:fillRect/>
          </a:stretch>
        </p:blipFill>
        <p:spPr>
          <a:xfrm>
            <a:off x="613600" y="1076275"/>
            <a:ext cx="7916797" cy="4123849"/>
          </a:xfrm>
          <a:prstGeom prst="rect">
            <a:avLst/>
          </a:prstGeom>
          <a:noFill/>
          <a:ln>
            <a:noFill/>
          </a:ln>
        </p:spPr>
      </p:pic>
      <p:sp>
        <p:nvSpPr>
          <p:cNvPr id="98" name="Google Shape;98;p19"/>
          <p:cNvSpPr/>
          <p:nvPr/>
        </p:nvSpPr>
        <p:spPr>
          <a:xfrm>
            <a:off x="822400" y="933925"/>
            <a:ext cx="7150680" cy="4209624"/>
          </a:xfrm>
          <a:prstGeom prst="cloud">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5500">
                <a:latin typeface="Alfa Slab One"/>
                <a:ea typeface="Alfa Slab One"/>
                <a:cs typeface="Alfa Slab One"/>
                <a:sym typeface="Alfa Slab One"/>
              </a:rPr>
              <a:t>→ PAINT</a:t>
            </a:r>
            <a:endParaRPr sz="5500">
              <a:latin typeface="Alfa Slab One"/>
              <a:ea typeface="Alfa Slab One"/>
              <a:cs typeface="Alfa Slab One"/>
              <a:sym typeface="Alfa Slab On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98"/>
                                        </p:tgtEl>
                                        <p:attrNameLst>
                                          <p:attrName>style.visibility</p:attrName>
                                        </p:attrNameLst>
                                      </p:cBhvr>
                                      <p:to>
                                        <p:strVal val="visible"/>
                                      </p:to>
                                    </p:set>
                                    <p:anim calcmode="lin" valueType="num">
                                      <p:cBhvr additive="base">
                                        <p:cTn dur="500"/>
                                        <p:tgtEl>
                                          <p:spTgt spid="98"/>
                                        </p:tgtEl>
                                        <p:attrNameLst>
                                          <p:attrName>ppt_w</p:attrName>
                                        </p:attrNameLst>
                                      </p:cBhvr>
                                      <p:tavLst>
                                        <p:tav fmla="" tm="0">
                                          <p:val>
                                            <p:strVal val="0"/>
                                          </p:val>
                                        </p:tav>
                                        <p:tav fmla="" tm="100000">
                                          <p:val>
                                            <p:strVal val="#ppt_w"/>
                                          </p:val>
                                        </p:tav>
                                      </p:tavLst>
                                    </p:anim>
                                    <p:anim calcmode="lin" valueType="num">
                                      <p:cBhvr additive="base">
                                        <p:cTn dur="500"/>
                                        <p:tgtEl>
                                          <p:spTgt spid="9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20"/>
          <p:cNvPicPr preferRelativeResize="0"/>
          <p:nvPr/>
        </p:nvPicPr>
        <p:blipFill>
          <a:blip r:embed="rId3">
            <a:alphaModFix/>
          </a:blip>
          <a:stretch>
            <a:fillRect/>
          </a:stretch>
        </p:blipFill>
        <p:spPr>
          <a:xfrm>
            <a:off x="152400" y="1263825"/>
            <a:ext cx="8839200" cy="1693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Practice 2:</a:t>
            </a:r>
            <a:endParaRPr/>
          </a:p>
        </p:txBody>
      </p:sp>
      <p:sp>
        <p:nvSpPr>
          <p:cNvPr id="109" name="Google Shape;109;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Now let us look at a </a:t>
            </a:r>
            <a:r>
              <a:rPr b="1" lang="en"/>
              <a:t>real Speaking part 2 task</a:t>
            </a:r>
            <a:endParaRPr b="1"/>
          </a:p>
        </p:txBody>
      </p:sp>
      <p:sp>
        <p:nvSpPr>
          <p:cNvPr id="110" name="Google Shape;110;p21"/>
          <p:cNvSpPr/>
          <p:nvPr/>
        </p:nvSpPr>
        <p:spPr>
          <a:xfrm>
            <a:off x="3568400" y="1798125"/>
            <a:ext cx="1268400" cy="2313900"/>
          </a:xfrm>
          <a:prstGeom prst="downArrow">
            <a:avLst>
              <a:gd fmla="val 50000" name="adj1"/>
              <a:gd fmla="val 50000" name="adj2"/>
            </a:avLst>
          </a:prstGeom>
          <a:solidFill>
            <a:srgbClr val="E6913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10"/>
                                        </p:tgtEl>
                                        <p:attrNameLst>
                                          <p:attrName>style.visibility</p:attrName>
                                        </p:attrNameLst>
                                      </p:cBhvr>
                                      <p:to>
                                        <p:strVal val="visible"/>
                                      </p:to>
                                    </p:set>
                                    <p:anim calcmode="lin" valueType="num">
                                      <p:cBhvr additive="base">
                                        <p:cTn dur="1000"/>
                                        <p:tgtEl>
                                          <p:spTgt spid="11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