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Alfa Slab On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11" Type="http://schemas.openxmlformats.org/officeDocument/2006/relationships/slide" Target="slides/slide6.xml"/><Relationship Id="rId22" Type="http://schemas.openxmlformats.org/officeDocument/2006/relationships/font" Target="fonts/ProximaNova-boldItalic.fntdata"/><Relationship Id="rId10" Type="http://schemas.openxmlformats.org/officeDocument/2006/relationships/slide" Target="slides/slide5.xml"/><Relationship Id="rId21"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d915c881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fd915c881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d915c881d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d915c881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d915c881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d915c881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d915c881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d915c881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d915c881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d915c881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915c881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915c881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d915c881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d915c881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d915c881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d915c881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d915c881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d915c881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d915c881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d915c881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fd915c881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fd915c881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d915c881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d915c881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Speaking</a:t>
            </a:r>
            <a:endParaRPr/>
          </a:p>
        </p:txBody>
      </p:sp>
      <p:sp>
        <p:nvSpPr>
          <p:cNvPr id="57" name="Google Shape;57;p13"/>
          <p:cNvSpPr txBox="1"/>
          <p:nvPr>
            <p:ph idx="1" type="subTitle"/>
          </p:nvPr>
        </p:nvSpPr>
        <p:spPr>
          <a:xfrm>
            <a:off x="311700" y="3165826"/>
            <a:ext cx="8520600" cy="11958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Part 2 Long turn</a:t>
            </a:r>
            <a:br>
              <a:rPr lang="en"/>
            </a:br>
            <a:endParaRPr/>
          </a:p>
          <a:p>
            <a:pPr indent="0" lvl="0" marL="0" rtl="0" algn="ctr">
              <a:spcBef>
                <a:spcPts val="0"/>
              </a:spcBef>
              <a:spcAft>
                <a:spcPts val="0"/>
              </a:spcAft>
              <a:buNone/>
            </a:pPr>
            <a:r>
              <a:rPr lang="en" sz="1175"/>
              <a:t>(Presentation created by Lőrincz Tünde)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58907" l="0" r="0" t="25003"/>
          <a:stretch/>
        </p:blipFill>
        <p:spPr>
          <a:xfrm>
            <a:off x="861375" y="3961875"/>
            <a:ext cx="7233226" cy="778475"/>
          </a:xfrm>
          <a:prstGeom prst="rect">
            <a:avLst/>
          </a:prstGeom>
          <a:noFill/>
          <a:ln>
            <a:noFill/>
          </a:ln>
        </p:spPr>
      </p:pic>
      <p:sp>
        <p:nvSpPr>
          <p:cNvPr id="115" name="Google Shape;115;p22"/>
          <p:cNvSpPr/>
          <p:nvPr/>
        </p:nvSpPr>
        <p:spPr>
          <a:xfrm>
            <a:off x="945300" y="4073075"/>
            <a:ext cx="208500" cy="222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p:nvPr/>
        </p:nvSpPr>
        <p:spPr>
          <a:xfrm>
            <a:off x="305825" y="180725"/>
            <a:ext cx="472800" cy="472800"/>
          </a:xfrm>
          <a:prstGeom prst="hexagon">
            <a:avLst>
              <a:gd fmla="val 25000" name="adj"/>
              <a:gd fmla="val 115470"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lfa Slab One"/>
                <a:ea typeface="Alfa Slab One"/>
                <a:cs typeface="Alfa Slab One"/>
                <a:sym typeface="Alfa Slab One"/>
              </a:rPr>
              <a:t>1</a:t>
            </a:r>
            <a:endParaRPr>
              <a:latin typeface="Alfa Slab One"/>
              <a:ea typeface="Alfa Slab One"/>
              <a:cs typeface="Alfa Slab One"/>
              <a:sym typeface="Alfa Slab One"/>
            </a:endParaRPr>
          </a:p>
        </p:txBody>
      </p:sp>
      <p:pic>
        <p:nvPicPr>
          <p:cNvPr id="117" name="Google Shape;117;p22"/>
          <p:cNvPicPr preferRelativeResize="0"/>
          <p:nvPr/>
        </p:nvPicPr>
        <p:blipFill>
          <a:blip r:embed="rId4">
            <a:alphaModFix/>
          </a:blip>
          <a:stretch>
            <a:fillRect/>
          </a:stretch>
        </p:blipFill>
        <p:spPr>
          <a:xfrm>
            <a:off x="861375" y="180725"/>
            <a:ext cx="8060575" cy="35466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95405" l="0" r="0" t="0"/>
          <a:stretch/>
        </p:blipFill>
        <p:spPr>
          <a:xfrm>
            <a:off x="889175" y="82900"/>
            <a:ext cx="7233226" cy="222300"/>
          </a:xfrm>
          <a:prstGeom prst="rect">
            <a:avLst/>
          </a:prstGeom>
          <a:noFill/>
          <a:ln>
            <a:noFill/>
          </a:ln>
        </p:spPr>
      </p:pic>
      <p:sp>
        <p:nvSpPr>
          <p:cNvPr id="123" name="Google Shape;123;p23"/>
          <p:cNvSpPr/>
          <p:nvPr/>
        </p:nvSpPr>
        <p:spPr>
          <a:xfrm>
            <a:off x="305825" y="180725"/>
            <a:ext cx="472800" cy="472800"/>
          </a:xfrm>
          <a:prstGeom prst="hexagon">
            <a:avLst>
              <a:gd fmla="val 25000" name="adj"/>
              <a:gd fmla="val 115470"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lfa Slab One"/>
                <a:ea typeface="Alfa Slab One"/>
                <a:cs typeface="Alfa Slab One"/>
                <a:sym typeface="Alfa Slab One"/>
              </a:rPr>
              <a:t>2</a:t>
            </a:r>
            <a:endParaRPr>
              <a:latin typeface="Alfa Slab One"/>
              <a:ea typeface="Alfa Slab One"/>
              <a:cs typeface="Alfa Slab One"/>
              <a:sym typeface="Alfa Slab One"/>
            </a:endParaRPr>
          </a:p>
        </p:txBody>
      </p:sp>
      <p:sp>
        <p:nvSpPr>
          <p:cNvPr id="124" name="Google Shape;124;p23"/>
          <p:cNvSpPr txBox="1"/>
          <p:nvPr/>
        </p:nvSpPr>
        <p:spPr>
          <a:xfrm>
            <a:off x="806275" y="1390125"/>
            <a:ext cx="777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25" name="Google Shape;125;p23"/>
          <p:cNvSpPr txBox="1"/>
          <p:nvPr/>
        </p:nvSpPr>
        <p:spPr>
          <a:xfrm>
            <a:off x="806275" y="1386075"/>
            <a:ext cx="69369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roxima Nova"/>
                <a:ea typeface="Proxima Nova"/>
                <a:cs typeface="Proxima Nova"/>
                <a:sym typeface="Proxima Nova"/>
              </a:rPr>
              <a:t>1. Look again at the two pictures and the question: </a:t>
            </a:r>
            <a:r>
              <a:rPr i="1" lang="en" sz="1500">
                <a:latin typeface="Proxima Nova"/>
                <a:ea typeface="Proxima Nova"/>
                <a:cs typeface="Proxima Nova"/>
                <a:sym typeface="Proxima Nova"/>
              </a:rPr>
              <a:t>Which of these activities do you find most helpful yourself in learning?</a:t>
            </a:r>
            <a:endParaRPr i="1" sz="17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2. Set a timer, start recording, and </a:t>
            </a:r>
            <a:r>
              <a:rPr b="1" lang="en" sz="1600">
                <a:latin typeface="Proxima Nova"/>
                <a:ea typeface="Proxima Nova"/>
                <a:cs typeface="Proxima Nova"/>
                <a:sym typeface="Proxima Nova"/>
              </a:rPr>
              <a:t>speak for 30 seconds </a:t>
            </a:r>
            <a:r>
              <a:rPr lang="en" sz="1600">
                <a:latin typeface="Proxima Nova"/>
                <a:ea typeface="Proxima Nova"/>
                <a:cs typeface="Proxima Nova"/>
                <a:sym typeface="Proxima Nova"/>
              </a:rPr>
              <a:t>to answer this question.</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3. Try this a few times until you’re happy with your speaking. </a:t>
            </a:r>
            <a:r>
              <a:rPr b="1" lang="en" sz="1600">
                <a:latin typeface="Proxima Nova"/>
                <a:ea typeface="Proxima Nova"/>
                <a:cs typeface="Proxima Nova"/>
                <a:sym typeface="Proxima Nova"/>
              </a:rPr>
              <a:t>Record </a:t>
            </a:r>
            <a:r>
              <a:rPr lang="en" sz="1600">
                <a:latin typeface="Proxima Nova"/>
                <a:ea typeface="Proxima Nova"/>
                <a:cs typeface="Proxima Nova"/>
                <a:sym typeface="Proxima Nova"/>
              </a:rPr>
              <a:t>each attempt, then listen to them all and choose your best one.</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4. </a:t>
            </a:r>
            <a:r>
              <a:rPr b="1" lang="en" sz="1600">
                <a:latin typeface="Proxima Nova"/>
                <a:ea typeface="Proxima Nova"/>
                <a:cs typeface="Proxima Nova"/>
                <a:sym typeface="Proxima Nova"/>
              </a:rPr>
              <a:t>Save </a:t>
            </a:r>
            <a:r>
              <a:rPr lang="en" sz="1600">
                <a:latin typeface="Proxima Nova"/>
                <a:ea typeface="Proxima Nova"/>
                <a:cs typeface="Proxima Nova"/>
                <a:sym typeface="Proxima Nova"/>
              </a:rPr>
              <a:t>your favourite recording.</a:t>
            </a:r>
            <a:endParaRPr sz="1600">
              <a:latin typeface="Proxima Nova"/>
              <a:ea typeface="Proxima Nova"/>
              <a:cs typeface="Proxima Nova"/>
              <a:sym typeface="Proxima Nova"/>
            </a:endParaRPr>
          </a:p>
          <a:p>
            <a:pPr indent="0" lvl="0" marL="0" rtl="0" algn="l">
              <a:spcBef>
                <a:spcPts val="0"/>
              </a:spcBef>
              <a:spcAft>
                <a:spcPts val="0"/>
              </a:spcAft>
              <a:buNone/>
            </a:pPr>
            <a:r>
              <a:rPr lang="en" sz="1600">
                <a:latin typeface="Proxima Nova"/>
                <a:ea typeface="Proxima Nova"/>
                <a:cs typeface="Proxima Nova"/>
                <a:sym typeface="Proxima Nova"/>
              </a:rPr>
              <a:t>5. Evaluate this recording. Use the following assessment criteria that are used in the real Speaking test.</a:t>
            </a:r>
            <a:endParaRPr sz="1600">
              <a:latin typeface="Proxima Nova"/>
              <a:ea typeface="Proxima Nova"/>
              <a:cs typeface="Proxima Nova"/>
              <a:sym typeface="Proxima Nova"/>
            </a:endParaRPr>
          </a:p>
        </p:txBody>
      </p:sp>
      <p:sp>
        <p:nvSpPr>
          <p:cNvPr id="126" name="Google Shape;126;p23"/>
          <p:cNvSpPr/>
          <p:nvPr/>
        </p:nvSpPr>
        <p:spPr>
          <a:xfrm>
            <a:off x="1251125" y="542150"/>
            <a:ext cx="6871200" cy="581400"/>
          </a:xfrm>
          <a:prstGeom prst="wedgeRoundRectCallout">
            <a:avLst>
              <a:gd fmla="val -41503" name="adj1"/>
              <a:gd fmla="val -85866"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Which of these activities do you find most helpful yourself in learning?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 criteria</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Grammar and Vocabulary</a:t>
            </a:r>
            <a:r>
              <a:rPr lang="en"/>
              <a:t>: Are you using a </a:t>
            </a:r>
            <a:r>
              <a:rPr i="1" lang="en"/>
              <a:t>wide range </a:t>
            </a:r>
            <a:r>
              <a:rPr lang="en"/>
              <a:t>of grammatical structures and vocabulary? Are you using these structures and vocabulary correctly? Are you using vocabulary which is appropriate for a range of familiar </a:t>
            </a:r>
            <a:r>
              <a:rPr i="1" lang="en"/>
              <a:t>and unfamiliar</a:t>
            </a:r>
            <a:r>
              <a:rPr lang="en"/>
              <a:t> topics?</a:t>
            </a:r>
            <a:endParaRPr/>
          </a:p>
          <a:p>
            <a:pPr indent="0" lvl="0" marL="0" rtl="0" algn="l">
              <a:spcBef>
                <a:spcPts val="1200"/>
              </a:spcBef>
              <a:spcAft>
                <a:spcPts val="0"/>
              </a:spcAft>
              <a:buNone/>
            </a:pPr>
            <a:r>
              <a:rPr b="1" lang="en"/>
              <a:t>Discourse Management</a:t>
            </a:r>
            <a:r>
              <a:rPr lang="en"/>
              <a:t>: Is everything you say relevant to the task? Are your ideas expressed clearly? Are you using </a:t>
            </a:r>
            <a:r>
              <a:rPr i="1" lang="en"/>
              <a:t>varied </a:t>
            </a:r>
            <a:r>
              <a:rPr lang="en"/>
              <a:t>language to link and organise your ideas? Are you able to speak </a:t>
            </a:r>
            <a:r>
              <a:rPr i="1" lang="en"/>
              <a:t>with ease and with very little hesitation</a:t>
            </a:r>
            <a:r>
              <a:rPr lang="en"/>
              <a:t>?</a:t>
            </a:r>
            <a:endParaRPr/>
          </a:p>
          <a:p>
            <a:pPr indent="0" lvl="0" marL="0" rtl="0" algn="l">
              <a:spcBef>
                <a:spcPts val="1200"/>
              </a:spcBef>
              <a:spcAft>
                <a:spcPts val="1200"/>
              </a:spcAft>
              <a:buNone/>
            </a:pPr>
            <a:r>
              <a:rPr b="1" lang="en"/>
              <a:t>Pronunciation</a:t>
            </a:r>
            <a:r>
              <a:rPr lang="en"/>
              <a:t>: You don’t need to have an English accent, but it is important to be clear. Are you pronouncing individual sounds clearly? Are you placing stress on the right parts of words and on the right words in sentences? Does your voice go up and down at the right times?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 criteria</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b="1" lang="en"/>
              <a:t>Interactive Communication</a:t>
            </a:r>
            <a:r>
              <a:rPr lang="en"/>
              <a:t>: Are you listening to the other candidate and answering in a way that makes sense? Can you think of new ideas to add to what they said? Do you negotiate towards an outcome (when you need to make a decision)?</a:t>
            </a:r>
            <a:endParaRPr/>
          </a:p>
          <a:p>
            <a:pPr indent="0" lvl="0" marL="0" rtl="0" algn="l">
              <a:spcBef>
                <a:spcPts val="1200"/>
              </a:spcBef>
              <a:spcAft>
                <a:spcPts val="1200"/>
              </a:spcAft>
              <a:buNone/>
            </a:pPr>
            <a:r>
              <a:rPr b="1" lang="en"/>
              <a:t>Global Achievement</a:t>
            </a:r>
            <a:r>
              <a:rPr lang="en"/>
              <a:t>: This is about your general performance. How well are you speaking about the topics you are given (</a:t>
            </a:r>
            <a:r>
              <a:rPr i="1" lang="en"/>
              <a:t>including unfamiliar and abstract ones</a:t>
            </a:r>
            <a:r>
              <a:rPr lang="en"/>
              <a:t>)? Are your answers clear? </a:t>
            </a:r>
            <a:r>
              <a:rPr i="1" lang="en"/>
              <a:t>Can you express complex ideas and concepts, and is your discourse easy to follow?</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 a </a:t>
            </a:r>
            <a:r>
              <a:rPr lang="en" u="sng"/>
              <a:t>study buddy</a:t>
            </a:r>
            <a:r>
              <a:rPr lang="en"/>
              <a:t> to practise speaking with.</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2550">
                <a:solidFill>
                  <a:srgbClr val="000000"/>
                </a:solidFill>
              </a:rPr>
              <a:t>It may seem easier to practise speaking when you’re studying in a classroom with other students. However, there are many ways you can practise from home, too.</a:t>
            </a:r>
            <a:r>
              <a:rPr lang="en" sz="2550">
                <a:solidFill>
                  <a:srgbClr val="000000"/>
                </a:solidFill>
              </a:rPr>
              <a:t> </a:t>
            </a:r>
            <a:endParaRPr sz="2550">
              <a:solidFill>
                <a:srgbClr val="000000"/>
              </a:solidFill>
            </a:endParaRPr>
          </a:p>
          <a:p>
            <a:pPr indent="0" lvl="0" marL="0" rtl="0" algn="l">
              <a:spcBef>
                <a:spcPts val="1200"/>
              </a:spcBef>
              <a:spcAft>
                <a:spcPts val="0"/>
              </a:spcAft>
              <a:buNone/>
            </a:pPr>
            <a:r>
              <a:rPr lang="en" sz="2550">
                <a:solidFill>
                  <a:srgbClr val="000000"/>
                </a:solidFill>
              </a:rPr>
              <a:t>Find another student who also wants to practise and:</a:t>
            </a:r>
            <a:endParaRPr sz="2550">
              <a:solidFill>
                <a:srgbClr val="000000"/>
              </a:solidFill>
            </a:endParaRPr>
          </a:p>
          <a:p>
            <a:pPr indent="0" lvl="0" marL="0" rtl="0" algn="l">
              <a:spcBef>
                <a:spcPts val="1200"/>
              </a:spcBef>
              <a:spcAft>
                <a:spcPts val="0"/>
              </a:spcAft>
              <a:buNone/>
            </a:pPr>
            <a:r>
              <a:rPr lang="en" sz="2550">
                <a:solidFill>
                  <a:srgbClr val="000000"/>
                </a:solidFill>
              </a:rPr>
              <a:t>• Record and share → email, WhatsApp, Dropbox, Google Drive or similar tools.</a:t>
            </a:r>
            <a:endParaRPr sz="2550">
              <a:solidFill>
                <a:srgbClr val="000000"/>
              </a:solidFill>
            </a:endParaRPr>
          </a:p>
          <a:p>
            <a:pPr indent="0" lvl="0" marL="0" rtl="0" algn="l">
              <a:spcBef>
                <a:spcPts val="1200"/>
              </a:spcBef>
              <a:spcAft>
                <a:spcPts val="0"/>
              </a:spcAft>
              <a:buNone/>
            </a:pPr>
            <a:r>
              <a:rPr lang="en" sz="2550">
                <a:solidFill>
                  <a:srgbClr val="000000"/>
                </a:solidFill>
              </a:rPr>
              <a:t>• Find a time to practise speaking live to your study buddy.</a:t>
            </a:r>
            <a:endParaRPr sz="2550">
              <a:solidFill>
                <a:srgbClr val="000000"/>
              </a:solidFill>
            </a:endParaRPr>
          </a:p>
          <a:p>
            <a:pPr indent="0" lvl="0" marL="0" rtl="0" algn="l">
              <a:spcBef>
                <a:spcPts val="1200"/>
              </a:spcBef>
              <a:spcAft>
                <a:spcPts val="0"/>
              </a:spcAft>
              <a:buNone/>
            </a:pPr>
            <a:r>
              <a:rPr lang="en" sz="2550">
                <a:solidFill>
                  <a:srgbClr val="000000"/>
                </a:solidFill>
              </a:rPr>
              <a:t>• Use video conferencing tools to speak live to your study friend. You can share pictures on your screens and create your own practice speaking tasks.</a:t>
            </a:r>
            <a:endParaRPr sz="2550">
              <a:solidFill>
                <a:srgbClr val="000000"/>
              </a:solidFill>
            </a:endParaRPr>
          </a:p>
          <a:p>
            <a:pPr indent="0" lvl="0" marL="0" rtl="0" algn="l">
              <a:spcBef>
                <a:spcPts val="1200"/>
              </a:spcBef>
              <a:spcAft>
                <a:spcPts val="1200"/>
              </a:spcAft>
              <a:buNone/>
            </a:pPr>
            <a:r>
              <a:t/>
            </a:r>
            <a:endParaRPr sz="3000">
              <a:solidFill>
                <a:schemeClr val="accent3"/>
              </a:solidFill>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1: Compare two (of three) photos</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1. Set a timer for </a:t>
            </a:r>
            <a:r>
              <a:rPr b="1" lang="en"/>
              <a:t>one minute</a:t>
            </a:r>
            <a:r>
              <a:rPr lang="en"/>
              <a:t>. (You could use a kitchen timer, the clock app on your mobile phone, or search online for “one minute timer”.)</a:t>
            </a:r>
            <a:endParaRPr/>
          </a:p>
          <a:p>
            <a:pPr indent="0" lvl="0" marL="0" rtl="0" algn="l">
              <a:spcBef>
                <a:spcPts val="1200"/>
              </a:spcBef>
              <a:spcAft>
                <a:spcPts val="0"/>
              </a:spcAft>
              <a:buNone/>
            </a:pPr>
            <a:r>
              <a:rPr lang="en"/>
              <a:t>2. </a:t>
            </a:r>
            <a:r>
              <a:rPr b="1" lang="en"/>
              <a:t>Prepare </a:t>
            </a:r>
            <a:r>
              <a:rPr lang="en"/>
              <a:t>to record yourself. (There is free and simple software for most mobile phones and computers which you can use to record your voice.)</a:t>
            </a:r>
            <a:endParaRPr/>
          </a:p>
          <a:p>
            <a:pPr indent="0" lvl="0" marL="0" rtl="0" algn="l">
              <a:spcBef>
                <a:spcPts val="1200"/>
              </a:spcBef>
              <a:spcAft>
                <a:spcPts val="0"/>
              </a:spcAft>
              <a:buNone/>
            </a:pPr>
            <a:r>
              <a:rPr lang="en"/>
              <a:t>3. Look at the pictures below of </a:t>
            </a:r>
            <a:r>
              <a:rPr b="1" lang="en"/>
              <a:t>people studying in different environments</a:t>
            </a:r>
            <a:r>
              <a:rPr lang="en"/>
              <a:t>. Talk about the ways these are similar to or different from each other.</a:t>
            </a:r>
            <a:endParaRPr/>
          </a:p>
          <a:p>
            <a:pPr indent="0" lvl="0" marL="0" rtl="0" algn="l">
              <a:spcBef>
                <a:spcPts val="1200"/>
              </a:spcBef>
              <a:spcAft>
                <a:spcPts val="0"/>
              </a:spcAft>
              <a:buNone/>
            </a:pPr>
            <a:r>
              <a:rPr lang="en"/>
              <a:t>4. Start the timer, start recording, and </a:t>
            </a:r>
            <a:r>
              <a:rPr b="1" lang="en"/>
              <a:t>speak </a:t>
            </a:r>
            <a:r>
              <a:rPr lang="en"/>
              <a:t>about the photos until the timer rings.</a:t>
            </a:r>
            <a:endParaRPr/>
          </a:p>
          <a:p>
            <a:pPr indent="0" lvl="0" marL="0" rtl="0" algn="l">
              <a:spcBef>
                <a:spcPts val="1200"/>
              </a:spcBef>
              <a:spcAft>
                <a:spcPts val="0"/>
              </a:spcAft>
              <a:buNone/>
            </a:pPr>
            <a:r>
              <a:rPr lang="en"/>
              <a:t>5. This is a practice run, and not a test. Record your speaking </a:t>
            </a:r>
            <a:r>
              <a:rPr b="1" lang="en"/>
              <a:t>a few times until you’re happy </a:t>
            </a:r>
            <a:r>
              <a:rPr lang="en"/>
              <a:t>with your speaking and the recording.</a:t>
            </a:r>
            <a:endParaRPr/>
          </a:p>
          <a:p>
            <a:pPr indent="0" lvl="0" marL="0" rtl="0" algn="l">
              <a:spcBef>
                <a:spcPts val="1200"/>
              </a:spcBef>
              <a:spcAft>
                <a:spcPts val="0"/>
              </a:spcAft>
              <a:buNone/>
            </a:pPr>
            <a:r>
              <a:rPr lang="en"/>
              <a:t>6. </a:t>
            </a:r>
            <a:r>
              <a:rPr b="1" lang="en"/>
              <a:t>Save </a:t>
            </a:r>
            <a:r>
              <a:rPr lang="en"/>
              <a:t>your favourite recording.</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0" l="0" r="0" t="40044"/>
          <a:stretch/>
        </p:blipFill>
        <p:spPr>
          <a:xfrm>
            <a:off x="152400" y="1709874"/>
            <a:ext cx="8839200" cy="2331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 How can you improve?</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1. </a:t>
            </a:r>
            <a:r>
              <a:rPr b="1" lang="en"/>
              <a:t>Were you able </a:t>
            </a:r>
            <a:r>
              <a:rPr lang="en"/>
              <a:t>to speak for one minute? Did you pause or repeat yourself?</a:t>
            </a:r>
            <a:endParaRPr/>
          </a:p>
          <a:p>
            <a:pPr indent="0" lvl="0" marL="0" rtl="0" algn="l">
              <a:spcBef>
                <a:spcPts val="1200"/>
              </a:spcBef>
              <a:spcAft>
                <a:spcPts val="0"/>
              </a:spcAft>
              <a:buNone/>
            </a:pPr>
            <a:r>
              <a:rPr lang="en"/>
              <a:t>2.</a:t>
            </a:r>
            <a:r>
              <a:rPr b="1" lang="en"/>
              <a:t> How easy / difficult </a:t>
            </a:r>
            <a:r>
              <a:rPr lang="en"/>
              <a:t>was it to speak for one minute? Why?</a:t>
            </a:r>
            <a:endParaRPr/>
          </a:p>
          <a:p>
            <a:pPr indent="0" lvl="0" marL="0" rtl="0" algn="l">
              <a:spcBef>
                <a:spcPts val="1200"/>
              </a:spcBef>
              <a:spcAft>
                <a:spcPts val="0"/>
              </a:spcAft>
              <a:buNone/>
            </a:pPr>
            <a:r>
              <a:rPr lang="en"/>
              <a:t>3. What did you do well? Think about: </a:t>
            </a:r>
            <a:r>
              <a:rPr b="1" lang="en"/>
              <a:t>grammar</a:t>
            </a:r>
            <a:r>
              <a:rPr lang="en"/>
              <a:t>, </a:t>
            </a:r>
            <a:r>
              <a:rPr b="1" lang="en"/>
              <a:t>vocabulary</a:t>
            </a:r>
            <a:r>
              <a:rPr lang="en"/>
              <a:t>, </a:t>
            </a:r>
            <a:r>
              <a:rPr b="1" lang="en"/>
              <a:t>pronunciation </a:t>
            </a:r>
            <a:r>
              <a:rPr lang="en"/>
              <a:t>and how </a:t>
            </a:r>
            <a:r>
              <a:rPr b="1" lang="en"/>
              <a:t>clearly you organised and expressed </a:t>
            </a:r>
            <a:r>
              <a:rPr lang="en"/>
              <a:t>your ideas.</a:t>
            </a:r>
            <a:endParaRPr/>
          </a:p>
          <a:p>
            <a:pPr indent="0" lvl="0" marL="0" rtl="0" algn="l">
              <a:spcBef>
                <a:spcPts val="1200"/>
              </a:spcBef>
              <a:spcAft>
                <a:spcPts val="0"/>
              </a:spcAft>
              <a:buNone/>
            </a:pPr>
            <a:r>
              <a:rPr lang="en"/>
              <a:t>4. If you are working with a study buddy, </a:t>
            </a:r>
            <a:r>
              <a:rPr b="1" lang="en"/>
              <a:t>exchange your recordings</a:t>
            </a:r>
            <a:r>
              <a:rPr lang="en"/>
              <a:t>.</a:t>
            </a:r>
            <a:endParaRPr/>
          </a:p>
          <a:p>
            <a:pPr indent="457200" lvl="0" marL="0" rtl="0" algn="l">
              <a:spcBef>
                <a:spcPts val="1200"/>
              </a:spcBef>
              <a:spcAft>
                <a:spcPts val="0"/>
              </a:spcAft>
              <a:buNone/>
            </a:pPr>
            <a:r>
              <a:rPr lang="en"/>
              <a:t>a. </a:t>
            </a:r>
            <a:r>
              <a:rPr b="1" lang="en"/>
              <a:t>Ask </a:t>
            </a:r>
            <a:r>
              <a:rPr lang="en"/>
              <a:t>for feedback on your speaking.</a:t>
            </a:r>
            <a:endParaRPr/>
          </a:p>
          <a:p>
            <a:pPr indent="457200" lvl="0" marL="0" rtl="0" algn="l">
              <a:spcBef>
                <a:spcPts val="1200"/>
              </a:spcBef>
              <a:spcAft>
                <a:spcPts val="0"/>
              </a:spcAft>
              <a:buNone/>
            </a:pPr>
            <a:r>
              <a:rPr lang="en"/>
              <a:t>b. </a:t>
            </a:r>
            <a:r>
              <a:rPr b="1" lang="en"/>
              <a:t>Give </a:t>
            </a:r>
            <a:r>
              <a:rPr lang="en"/>
              <a:t>them feedback on their recording.</a:t>
            </a:r>
            <a:endParaRPr/>
          </a:p>
          <a:p>
            <a:pPr indent="457200" lvl="0" marL="0" rtl="0" algn="l">
              <a:spcBef>
                <a:spcPts val="1200"/>
              </a:spcBef>
              <a:spcAft>
                <a:spcPts val="0"/>
              </a:spcAft>
              <a:buNone/>
            </a:pPr>
            <a:r>
              <a:rPr lang="en"/>
              <a:t>c. Tell them </a:t>
            </a:r>
            <a:r>
              <a:rPr b="1" lang="en"/>
              <a:t>two good things </a:t>
            </a:r>
            <a:r>
              <a:rPr lang="en"/>
              <a:t>about their speaking and </a:t>
            </a:r>
            <a:r>
              <a:rPr b="1" lang="en"/>
              <a:t>one thing to continue working on</a:t>
            </a:r>
            <a:r>
              <a:rPr lang="en"/>
              <a:t>.</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About the exam -- True or false?</a:t>
            </a:r>
            <a:endParaRPr/>
          </a:p>
        </p:txBody>
      </p:sp>
      <p:sp>
        <p:nvSpPr>
          <p:cNvPr id="86" name="Google Shape;86;p18"/>
          <p:cNvSpPr txBox="1"/>
          <p:nvPr>
            <p:ph idx="1" type="body"/>
          </p:nvPr>
        </p:nvSpPr>
        <p:spPr>
          <a:xfrm>
            <a:off x="311700" y="11107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 The questions the examiner asks you are also written above the photos.</a:t>
            </a:r>
            <a:endParaRPr/>
          </a:p>
          <a:p>
            <a:pPr indent="0" lvl="0" marL="0" rtl="0" algn="l">
              <a:spcBef>
                <a:spcPts val="1200"/>
              </a:spcBef>
              <a:spcAft>
                <a:spcPts val="0"/>
              </a:spcAft>
              <a:buNone/>
            </a:pPr>
            <a:r>
              <a:rPr lang="en"/>
              <a:t>2. You should describe the photos in lots of detail.</a:t>
            </a:r>
            <a:endParaRPr/>
          </a:p>
          <a:p>
            <a:pPr indent="0" lvl="0" marL="0" rtl="0" algn="l">
              <a:spcBef>
                <a:spcPts val="1200"/>
              </a:spcBef>
              <a:spcAft>
                <a:spcPts val="0"/>
              </a:spcAft>
              <a:buNone/>
            </a:pPr>
            <a:r>
              <a:rPr lang="en"/>
              <a:t>3. Each student will get a unique set of photographs to talk about for one minute.</a:t>
            </a:r>
            <a:endParaRPr/>
          </a:p>
          <a:p>
            <a:pPr indent="0" lvl="0" marL="0" rtl="0" algn="l">
              <a:spcBef>
                <a:spcPts val="1200"/>
              </a:spcBef>
              <a:spcAft>
                <a:spcPts val="0"/>
              </a:spcAft>
              <a:buNone/>
            </a:pPr>
            <a:r>
              <a:rPr lang="en"/>
              <a:t>4. You can only hear the instructions once.</a:t>
            </a:r>
            <a:endParaRPr/>
          </a:p>
          <a:p>
            <a:pPr indent="0" lvl="0" marL="0" rtl="0" algn="l">
              <a:spcBef>
                <a:spcPts val="1200"/>
              </a:spcBef>
              <a:spcAft>
                <a:spcPts val="1200"/>
              </a:spcAft>
              <a:buNone/>
            </a:pPr>
            <a:r>
              <a:t/>
            </a:r>
            <a:endParaRPr/>
          </a:p>
        </p:txBody>
      </p:sp>
      <p:sp>
        <p:nvSpPr>
          <p:cNvPr id="87" name="Google Shape;87;p18"/>
          <p:cNvSpPr txBox="1"/>
          <p:nvPr/>
        </p:nvSpPr>
        <p:spPr>
          <a:xfrm>
            <a:off x="7701300" y="1110775"/>
            <a:ext cx="113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True</a:t>
            </a:r>
            <a:endParaRPr sz="1700">
              <a:solidFill>
                <a:srgbClr val="FF0000"/>
              </a:solidFill>
              <a:latin typeface="Alfa Slab One"/>
              <a:ea typeface="Alfa Slab One"/>
              <a:cs typeface="Alfa Slab One"/>
              <a:sym typeface="Alfa Slab One"/>
            </a:endParaRPr>
          </a:p>
        </p:txBody>
      </p:sp>
      <p:sp>
        <p:nvSpPr>
          <p:cNvPr id="88" name="Google Shape;88;p18"/>
          <p:cNvSpPr txBox="1"/>
          <p:nvPr/>
        </p:nvSpPr>
        <p:spPr>
          <a:xfrm>
            <a:off x="5617450" y="1557175"/>
            <a:ext cx="933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False</a:t>
            </a:r>
            <a:endParaRPr sz="1700">
              <a:solidFill>
                <a:srgbClr val="FF0000"/>
              </a:solidFill>
              <a:latin typeface="Alfa Slab One"/>
              <a:ea typeface="Alfa Slab One"/>
              <a:cs typeface="Alfa Slab One"/>
              <a:sym typeface="Alfa Slab One"/>
            </a:endParaRPr>
          </a:p>
        </p:txBody>
      </p:sp>
      <p:sp>
        <p:nvSpPr>
          <p:cNvPr id="89" name="Google Shape;89;p18"/>
          <p:cNvSpPr txBox="1"/>
          <p:nvPr/>
        </p:nvSpPr>
        <p:spPr>
          <a:xfrm>
            <a:off x="7847675" y="2467200"/>
            <a:ext cx="98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True</a:t>
            </a:r>
            <a:endParaRPr>
              <a:latin typeface="Proxima Nova"/>
              <a:ea typeface="Proxima Nova"/>
              <a:cs typeface="Proxima Nova"/>
              <a:sym typeface="Proxima Nova"/>
            </a:endParaRPr>
          </a:p>
        </p:txBody>
      </p:sp>
      <p:sp>
        <p:nvSpPr>
          <p:cNvPr id="90" name="Google Shape;90;p18"/>
          <p:cNvSpPr txBox="1"/>
          <p:nvPr/>
        </p:nvSpPr>
        <p:spPr>
          <a:xfrm>
            <a:off x="4795025" y="2634475"/>
            <a:ext cx="822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F0000"/>
                </a:solidFill>
                <a:latin typeface="Alfa Slab One"/>
                <a:ea typeface="Alfa Slab One"/>
                <a:cs typeface="Alfa Slab One"/>
                <a:sym typeface="Alfa Slab One"/>
              </a:rPr>
              <a:t>False</a:t>
            </a:r>
            <a:endParaRPr>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Useful vocabulary</a:t>
            </a:r>
            <a:endParaRPr/>
          </a:p>
        </p:txBody>
      </p:sp>
      <p:pic>
        <p:nvPicPr>
          <p:cNvPr id="96" name="Google Shape;96;p19"/>
          <p:cNvPicPr preferRelativeResize="0"/>
          <p:nvPr/>
        </p:nvPicPr>
        <p:blipFill>
          <a:blip r:embed="rId3">
            <a:alphaModFix/>
          </a:blip>
          <a:stretch>
            <a:fillRect/>
          </a:stretch>
        </p:blipFill>
        <p:spPr>
          <a:xfrm>
            <a:off x="613600" y="1076275"/>
            <a:ext cx="7916797" cy="4123849"/>
          </a:xfrm>
          <a:prstGeom prst="rect">
            <a:avLst/>
          </a:prstGeom>
          <a:noFill/>
          <a:ln>
            <a:noFill/>
          </a:ln>
        </p:spPr>
      </p:pic>
      <p:sp>
        <p:nvSpPr>
          <p:cNvPr id="97" name="Google Shape;97;p19"/>
          <p:cNvSpPr/>
          <p:nvPr/>
        </p:nvSpPr>
        <p:spPr>
          <a:xfrm>
            <a:off x="736775" y="2821975"/>
            <a:ext cx="2029500" cy="23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152400" y="1263825"/>
            <a:ext cx="8839200" cy="169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2:</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Now let us look at a </a:t>
            </a:r>
            <a:r>
              <a:rPr b="1" lang="en"/>
              <a:t>real Speaking part 2 task</a:t>
            </a:r>
            <a:endParaRPr b="1"/>
          </a:p>
        </p:txBody>
      </p:sp>
      <p:sp>
        <p:nvSpPr>
          <p:cNvPr id="109" name="Google Shape;109;p21"/>
          <p:cNvSpPr/>
          <p:nvPr/>
        </p:nvSpPr>
        <p:spPr>
          <a:xfrm>
            <a:off x="3568400" y="1798125"/>
            <a:ext cx="1268400" cy="2313900"/>
          </a:xfrm>
          <a:prstGeom prst="downArrow">
            <a:avLst>
              <a:gd fmla="val 50000" name="adj1"/>
              <a:gd fmla="val 50000" name="adj2"/>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