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570" autoAdjust="0"/>
  </p:normalViewPr>
  <p:slideViewPr>
    <p:cSldViewPr>
      <p:cViewPr varScale="1">
        <p:scale>
          <a:sx n="57" d="100"/>
          <a:sy n="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F0B84-0197-459C-A7E5-F72AAE15DE6C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452FD-D617-43FC-8C16-848D2E64A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kertészet több ágazatot is magába foglal.</a:t>
            </a:r>
            <a:r>
              <a:rPr lang="hu-HU" baseline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52FD-D617-43FC-8C16-848D2E64AF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Kertész értéket teremt, a kertészet egyes ágazatai, a gyümölcstermesztés, zöldségtermesztés az alappillére néhány élelmiszeripari területnek, többek között a gyümölcs- és zöldségfeldolgozásnak, a gyógynövények termesztése kapcsán pedig a gyógyításban is jelentőséggel bír.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452FD-D617-43FC-8C16-848D2E64AF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D8A7E-13EE-4538-B139-799A0F2BF61D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1DBA-472C-41AF-B6BD-164913DDE9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143000"/>
            <a:ext cx="5486400" cy="2441575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Kertész szakképzés </a:t>
            </a:r>
            <a:br>
              <a:rPr lang="hu-HU" sz="3600" dirty="0">
                <a:latin typeface="Times New Roman" pitchFamily="18" charset="0"/>
                <a:cs typeface="Times New Roman" pitchFamily="18" charset="0"/>
              </a:rPr>
            </a:b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Venczel József Szakközépiskola Csíkszereda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9100" y="5562600"/>
            <a:ext cx="5715000" cy="1295400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Összeállította: Szabó Zsuzsanna</a:t>
            </a:r>
          </a:p>
          <a:p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szakoktató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6488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Csíkszereda, 2022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02386abf953ef920bcabea8904373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42672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6373556747fcd9451fdf23cfcd871c2 (1).jpg"/>
          <p:cNvPicPr>
            <a:picLocks noChangeAspect="1"/>
          </p:cNvPicPr>
          <p:nvPr/>
        </p:nvPicPr>
        <p:blipFill>
          <a:blip r:embed="rId2"/>
          <a:srcRect t="8642" b="7407"/>
          <a:stretch>
            <a:fillRect/>
          </a:stretch>
        </p:blipFill>
        <p:spPr>
          <a:xfrm>
            <a:off x="5105400" y="228600"/>
            <a:ext cx="3657600" cy="46058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8486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Kertészeti termelés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alapanyag előállítás </a:t>
            </a:r>
          </a:p>
          <a:p>
            <a:pPr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Dísznövénytermesztés </a:t>
            </a:r>
          </a:p>
          <a:p>
            <a:pPr lvl="1"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esztétikai funkció</a:t>
            </a:r>
          </a:p>
          <a:p>
            <a:pPr>
              <a:buFont typeface="Wingdings" pitchFamily="2" charset="2"/>
              <a:buChar char="ü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4a063e88c91677f334f4578866b898b2.jpg"/>
          <p:cNvPicPr>
            <a:picLocks noChangeAspect="1"/>
          </p:cNvPicPr>
          <p:nvPr/>
        </p:nvPicPr>
        <p:blipFill>
          <a:blip r:embed="rId3"/>
          <a:srcRect t="5657" b="5718"/>
          <a:stretch>
            <a:fillRect/>
          </a:stretch>
        </p:blipFill>
        <p:spPr>
          <a:xfrm>
            <a:off x="228600" y="1905000"/>
            <a:ext cx="384469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196007"/>
            <a:ext cx="830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buFont typeface="Wingdings" pitchFamily="2" charset="2"/>
              <a:buChar char="ü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Kertészet szakirány-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folyamatos fejlődés</a:t>
            </a:r>
          </a:p>
          <a:p>
            <a:pPr lvl="5">
              <a:buFont typeface="Wingdings" pitchFamily="2" charset="2"/>
              <a:buChar char="ü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Akvapónia </a:t>
            </a:r>
          </a:p>
          <a:p>
            <a:pPr lvl="5">
              <a:buFont typeface="Wingdings" pitchFamily="2" charset="2"/>
              <a:buChar char="ü"/>
            </a:pPr>
            <a:r>
              <a:rPr lang="hu-HU" sz="28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mikroszaporítás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stvan\Pictures\Akvapónia\38013942_1141576405985182_265134366470124339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 t="4592" b="8156"/>
          <a:stretch>
            <a:fillRect/>
          </a:stretch>
        </p:blipFill>
        <p:spPr bwMode="auto">
          <a:xfrm>
            <a:off x="457200" y="3733800"/>
            <a:ext cx="4267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Az akvapónia rendszer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Négy egységből épül fel: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akvakultúra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baktériumos szűrőrendszer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hidropóniás rendszer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agregátpóniás rendszer</a:t>
            </a:r>
          </a:p>
          <a:p>
            <a:endParaRPr lang="en-US" dirty="0"/>
          </a:p>
        </p:txBody>
      </p:sp>
      <p:pic>
        <p:nvPicPr>
          <p:cNvPr id="5" name="Picture 4" descr="eb69b6214a6cfcf119d68df8cf6d8ecf.jpg"/>
          <p:cNvPicPr>
            <a:picLocks noChangeAspect="1"/>
          </p:cNvPicPr>
          <p:nvPr/>
        </p:nvPicPr>
        <p:blipFill>
          <a:blip r:embed="rId3"/>
          <a:srcRect l="24895" t="11328" r="6067"/>
          <a:stretch>
            <a:fillRect/>
          </a:stretch>
        </p:blipFill>
        <p:spPr>
          <a:xfrm>
            <a:off x="4953000" y="914400"/>
            <a:ext cx="3962400" cy="54513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ltiplication_de_plants_d’intérêt_par_micropropagation_.png"/>
          <p:cNvPicPr>
            <a:picLocks noChangeAspect="1"/>
          </p:cNvPicPr>
          <p:nvPr/>
        </p:nvPicPr>
        <p:blipFill>
          <a:blip r:embed="rId2"/>
          <a:srcRect r="241" b="32479"/>
          <a:stretch>
            <a:fillRect/>
          </a:stretch>
        </p:blipFill>
        <p:spPr>
          <a:xfrm>
            <a:off x="304800" y="457200"/>
            <a:ext cx="5380832" cy="2048605"/>
          </a:xfrm>
          <a:prstGeom prst="rect">
            <a:avLst/>
          </a:prstGeom>
        </p:spPr>
      </p:pic>
      <p:pic>
        <p:nvPicPr>
          <p:cNvPr id="4" name="Google Shape;100;p18"/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200" y="3505200"/>
            <a:ext cx="4994672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5" algn="ctr" rtl="0">
              <a:spcBef>
                <a:spcPct val="0"/>
              </a:spcBef>
            </a:pPr>
            <a:r>
              <a:rPr lang="hu-HU" sz="3600" i="1" dirty="0"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mikroszaporítás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676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latin typeface="Times New Roman" pitchFamily="18" charset="0"/>
                <a:cs typeface="Times New Roman" pitchFamily="18" charset="0"/>
              </a:rPr>
              <a:t>Mikroszaporítás vázlatos sémája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28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Egy adott növény testi sejtjeinek, szöveteinek akár szerveinek </a:t>
            </a:r>
            <a:r>
              <a:rPr lang="hu-HU" sz="2800" i="1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in vitro </a:t>
            </a:r>
            <a:r>
              <a:rPr lang="hu-HU" sz="2800" dirty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tenyésztése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343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Kertész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értéket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teremt, a kertészet egyes ágazatai, a gyümölcstermesztés, zöldségtermesztés az alappillére néhány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élelmiszeripari területnek,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gyógynövények termesztése kapcsán pedig a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gyógyszeriparban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is nagy jelentőséggel bír.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94617fb3a8b3dbf7843ebe31b90d35d8.jpg"/>
          <p:cNvPicPr>
            <a:picLocks noChangeAspect="1"/>
          </p:cNvPicPr>
          <p:nvPr/>
        </p:nvPicPr>
        <p:blipFill>
          <a:blip r:embed="rId3"/>
          <a:srcRect t="7778" b="43333"/>
          <a:stretch>
            <a:fillRect/>
          </a:stretch>
        </p:blipFill>
        <p:spPr>
          <a:xfrm>
            <a:off x="4114800" y="3048000"/>
            <a:ext cx="4572000" cy="3352800"/>
          </a:xfrm>
          <a:prstGeom prst="rect">
            <a:avLst/>
          </a:prstGeom>
        </p:spPr>
      </p:pic>
      <p:pic>
        <p:nvPicPr>
          <p:cNvPr id="6" name="Picture 4" descr="5ca4454ff82fe5c8f086f5447fb6d3e5.jpg"/>
          <p:cNvPicPr>
            <a:picLocks noChangeAspect="1"/>
          </p:cNvPicPr>
          <p:nvPr/>
        </p:nvPicPr>
        <p:blipFill rotWithShape="1">
          <a:blip r:embed="rId4"/>
          <a:srcRect t="17391" b="5797"/>
          <a:stretch/>
        </p:blipFill>
        <p:spPr>
          <a:xfrm>
            <a:off x="487392" y="3048000"/>
            <a:ext cx="2941608" cy="33892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„Ha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tudnám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holnap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elpusztul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világ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még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ültetnék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almafát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Martin Luther</a:t>
            </a:r>
          </a:p>
        </p:txBody>
      </p:sp>
      <p:pic>
        <p:nvPicPr>
          <p:cNvPr id="4" name="Picture 3" descr="ed188ce67fd61edac0c441d94f2e2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3352800" cy="50232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Kertész szakképzés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752600"/>
            <a:ext cx="3886200" cy="1219200"/>
          </a:xfrm>
        </p:spPr>
        <p:txBody>
          <a:bodyPr/>
          <a:lstStyle/>
          <a:p>
            <a:pPr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Szakképzés</a:t>
            </a:r>
          </a:p>
          <a:p>
            <a:pPr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időtartama: 3 év</a:t>
            </a:r>
          </a:p>
        </p:txBody>
      </p:sp>
      <p:pic>
        <p:nvPicPr>
          <p:cNvPr id="8" name="Picture 7" descr="bba5767807aad3f399e5c6302f521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828800"/>
            <a:ext cx="2860446" cy="318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3124200"/>
            <a:ext cx="304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Sikeres szakvizsga után: szakdiploma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229600" cy="5821363"/>
          </a:xfrm>
        </p:spPr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Ideális kertész szakos jelölt vagy, amennyiben: 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szívesen tevékenykedsz a kertben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szeretsz a természetben lenni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érdeklődő, motivált, </a:t>
            </a:r>
          </a:p>
          <a:p>
            <a:pPr lvl="1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kíváncsi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vagy a</a:t>
            </a:r>
          </a:p>
          <a:p>
            <a:pPr lvl="1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növénytermesztés iránt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külföldön szeretnél </a:t>
            </a:r>
          </a:p>
          <a:p>
            <a:pPr lvl="1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dolgozni kertészként</a:t>
            </a:r>
          </a:p>
          <a:p>
            <a:pPr lvl="1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253ac5dd8211a80841d41f952cc54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57400"/>
            <a:ext cx="461010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1"/>
            <a:ext cx="8229600" cy="434340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Ideális kertész szakos jelölt vagy, amennyiben: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szeretnéd megtanulni, hogyan kerülnek az asztalunkra a friss gyümölcsök, zöldségek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szeretnéd elsajátítani a szakszerű növénytermesztés alapjait </a:t>
            </a:r>
          </a:p>
          <a:p>
            <a:pPr lvl="1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 descr="5ca4454ff82fe5c8f086f5447fb6d3e5.jpg"/>
          <p:cNvPicPr>
            <a:picLocks noChangeAspect="1"/>
          </p:cNvPicPr>
          <p:nvPr/>
        </p:nvPicPr>
        <p:blipFill>
          <a:blip r:embed="rId2"/>
          <a:srcRect t="13043"/>
          <a:stretch>
            <a:fillRect/>
          </a:stretch>
        </p:blipFill>
        <p:spPr>
          <a:xfrm>
            <a:off x="5638800" y="1905000"/>
            <a:ext cx="35052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895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a jövődet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élelmiszer alapanyag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megtermelő szakemberként </a:t>
            </a:r>
          </a:p>
          <a:p>
            <a:pPr lvl="1"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képzeled el </a:t>
            </a:r>
          </a:p>
          <a:p>
            <a:endParaRPr lang="en-US" dirty="0"/>
          </a:p>
        </p:txBody>
      </p:sp>
      <p:pic>
        <p:nvPicPr>
          <p:cNvPr id="8" name="Picture 7" descr="e0a49067fc4f906a9c26cb66908cf09a.jpg"/>
          <p:cNvPicPr>
            <a:picLocks noChangeAspect="1"/>
          </p:cNvPicPr>
          <p:nvPr/>
        </p:nvPicPr>
        <p:blipFill>
          <a:blip r:embed="rId3"/>
          <a:srcRect t="25662"/>
          <a:stretch>
            <a:fillRect/>
          </a:stretch>
        </p:blipFill>
        <p:spPr>
          <a:xfrm>
            <a:off x="762000" y="4267200"/>
            <a:ext cx="4357688" cy="24281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886c635290981bc9fb0c089b5952a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0"/>
            <a:ext cx="4114800" cy="411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kertészet: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Zöldségtermesztés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Gyümölcstermesztés 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Szőlőtermesztés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Dísznövénytermesztés </a:t>
            </a:r>
          </a:p>
          <a:p>
            <a:pPr lvl="1"/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.... Tehát több lehetőséged van később a munkaerőpiacon elhelyezkedni, vagy akár saját gazdaságot létesíteni!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228600"/>
            <a:ext cx="8229600" cy="1143000"/>
          </a:xfrm>
        </p:spPr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Tudtad, hogy 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Tudtad, hogy 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229600" cy="1447800"/>
          </a:xfrm>
        </p:spPr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kertész szakképzés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hasznos, érdekes szaktantárgyak  </a:t>
            </a:r>
            <a:r>
              <a:rPr lang="hu-HU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ile_a483cd417e41e5.jpeg"/>
          <p:cNvPicPr>
            <a:picLocks noChangeAspect="1"/>
          </p:cNvPicPr>
          <p:nvPr/>
        </p:nvPicPr>
        <p:blipFill rotWithShape="1">
          <a:blip r:embed="rId2"/>
          <a:srcRect b="28947"/>
          <a:stretch/>
        </p:blipFill>
        <p:spPr>
          <a:xfrm>
            <a:off x="818445" y="2171700"/>
            <a:ext cx="7507111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525963"/>
          </a:xfrm>
        </p:spPr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Gyakorlatok: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210927_085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838200"/>
            <a:ext cx="3827065" cy="5105400"/>
          </a:xfrm>
          <a:prstGeom prst="rect">
            <a:avLst/>
          </a:prstGeom>
        </p:spPr>
      </p:pic>
      <p:pic>
        <p:nvPicPr>
          <p:cNvPr id="8" name="Picture 7" descr="received_480909553504454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09600"/>
            <a:ext cx="4095750" cy="546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6248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kertészetekben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210908_1131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6032271" cy="4525963"/>
          </a:xfrm>
        </p:spPr>
      </p:pic>
      <p:pic>
        <p:nvPicPr>
          <p:cNvPr id="9" name="Picture 8" descr="IMG_20210908_1131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3894895" cy="5195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257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iskola udvarán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220301_121910.jpg"/>
          <p:cNvPicPr>
            <a:picLocks noGrp="1" noChangeAspect="1"/>
          </p:cNvPicPr>
          <p:nvPr>
            <p:ph idx="1"/>
          </p:nvPr>
        </p:nvPicPr>
        <p:blipFill>
          <a:blip r:embed="rId2"/>
          <a:srcRect b="25921"/>
          <a:stretch>
            <a:fillRect/>
          </a:stretch>
        </p:blipFill>
        <p:spPr>
          <a:xfrm>
            <a:off x="304800" y="381000"/>
            <a:ext cx="3200399" cy="3162749"/>
          </a:xfrm>
        </p:spPr>
      </p:pic>
      <p:pic>
        <p:nvPicPr>
          <p:cNvPr id="5" name="Picture 4" descr="IMG_20220302_114956.jpg"/>
          <p:cNvPicPr>
            <a:picLocks noChangeAspect="1"/>
          </p:cNvPicPr>
          <p:nvPr/>
        </p:nvPicPr>
        <p:blipFill>
          <a:blip r:embed="rId3"/>
          <a:srcRect l="13485" t="8942" r="6846" b="15163"/>
          <a:stretch>
            <a:fillRect/>
          </a:stretch>
        </p:blipFill>
        <p:spPr>
          <a:xfrm>
            <a:off x="2514600" y="2590800"/>
            <a:ext cx="3657600" cy="4038600"/>
          </a:xfrm>
          <a:prstGeom prst="rect">
            <a:avLst/>
          </a:prstGeom>
        </p:spPr>
      </p:pic>
      <p:pic>
        <p:nvPicPr>
          <p:cNvPr id="6" name="Picture 5" descr="IMG_20220301_125226.jpg"/>
          <p:cNvPicPr>
            <a:picLocks noChangeAspect="1"/>
          </p:cNvPicPr>
          <p:nvPr/>
        </p:nvPicPr>
        <p:blipFill>
          <a:blip r:embed="rId4"/>
          <a:srcRect b="8786"/>
          <a:stretch>
            <a:fillRect/>
          </a:stretch>
        </p:blipFill>
        <p:spPr>
          <a:xfrm>
            <a:off x="5153693" y="138332"/>
            <a:ext cx="3694886" cy="2528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5029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szaklaboratóriumban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289</Words>
  <Application>Microsoft Office PowerPoint</Application>
  <PresentationFormat>On-screen Show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Kertész szakképzés  Venczel József Szakközépiskola Csíkszereda</vt:lpstr>
      <vt:lpstr>Kertész szakképzés</vt:lpstr>
      <vt:lpstr>Slide 3</vt:lpstr>
      <vt:lpstr>Slide 4</vt:lpstr>
      <vt:lpstr>Tudtad, hogy ...</vt:lpstr>
      <vt:lpstr>Tudtad, hogy ...</vt:lpstr>
      <vt:lpstr>Slide 7</vt:lpstr>
      <vt:lpstr>Slide 8</vt:lpstr>
      <vt:lpstr>Slide 9</vt:lpstr>
      <vt:lpstr>Slide 10</vt:lpstr>
      <vt:lpstr>Az akvapónia rendszer</vt:lpstr>
      <vt:lpstr>In vitro mikroszaporítás 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Zsuzsika</dc:creator>
  <cp:lastModifiedBy>Zsuzsika</cp:lastModifiedBy>
  <cp:revision>50</cp:revision>
  <dcterms:created xsi:type="dcterms:W3CDTF">2022-03-02T20:21:32Z</dcterms:created>
  <dcterms:modified xsi:type="dcterms:W3CDTF">2022-03-08T21:06:08Z</dcterms:modified>
</cp:coreProperties>
</file>