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61" r:id="rId3"/>
    <p:sldMasterId id="2147483662" r:id="rId4"/>
  </p:sldMasterIdLst>
  <p:notesMasterIdLst>
    <p:notesMasterId r:id="rId50"/>
  </p:notesMasterIdLst>
  <p:sldIdLst>
    <p:sldId id="265" r:id="rId5"/>
    <p:sldId id="342" r:id="rId6"/>
    <p:sldId id="343" r:id="rId7"/>
    <p:sldId id="288" r:id="rId8"/>
    <p:sldId id="303" r:id="rId9"/>
    <p:sldId id="297" r:id="rId10"/>
    <p:sldId id="304" r:id="rId11"/>
    <p:sldId id="305" r:id="rId12"/>
    <p:sldId id="306" r:id="rId13"/>
    <p:sldId id="308" r:id="rId14"/>
    <p:sldId id="311" r:id="rId15"/>
    <p:sldId id="312" r:id="rId16"/>
    <p:sldId id="313" r:id="rId17"/>
    <p:sldId id="314" r:id="rId18"/>
    <p:sldId id="315" r:id="rId19"/>
    <p:sldId id="300" r:id="rId20"/>
    <p:sldId id="298" r:id="rId21"/>
    <p:sldId id="299" r:id="rId22"/>
    <p:sldId id="296" r:id="rId23"/>
    <p:sldId id="277" r:id="rId24"/>
    <p:sldId id="292" r:id="rId25"/>
    <p:sldId id="291" r:id="rId26"/>
    <p:sldId id="293" r:id="rId27"/>
    <p:sldId id="294" r:id="rId28"/>
    <p:sldId id="295" r:id="rId29"/>
    <p:sldId id="278" r:id="rId30"/>
    <p:sldId id="279" r:id="rId31"/>
    <p:sldId id="281" r:id="rId32"/>
    <p:sldId id="316" r:id="rId33"/>
    <p:sldId id="317" r:id="rId34"/>
    <p:sldId id="318" r:id="rId35"/>
    <p:sldId id="319" r:id="rId36"/>
    <p:sldId id="320" r:id="rId37"/>
    <p:sldId id="321" r:id="rId38"/>
    <p:sldId id="322" r:id="rId39"/>
    <p:sldId id="323" r:id="rId40"/>
    <p:sldId id="330" r:id="rId41"/>
    <p:sldId id="331" r:id="rId42"/>
    <p:sldId id="332" r:id="rId43"/>
    <p:sldId id="333" r:id="rId44"/>
    <p:sldId id="341" r:id="rId45"/>
    <p:sldId id="338" r:id="rId46"/>
    <p:sldId id="339" r:id="rId47"/>
    <p:sldId id="340" r:id="rId48"/>
    <p:sldId id="325" r:id="rId49"/>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buFont typeface="Arial" panose="020B0604020202020204" pitchFamily="34" charset="0"/>
              <a:buNone/>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buFont typeface="Arial" panose="020B0604020202020204" pitchFamily="34" charset="0"/>
              <a:buNone/>
              <a:defRPr sz="1200"/>
            </a:lvl1pPr>
          </a:lstStyle>
          <a:p>
            <a:pPr>
              <a:defRPr/>
            </a:pPr>
            <a:fld id="{201F8315-4B36-4BEE-BEFE-0225A2398A97}" type="datetimeFigureOut">
              <a:rPr lang="en-US"/>
              <a:pPr>
                <a:defRPr/>
              </a:pPr>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buFont typeface="Arial" panose="020B0604020202020204" pitchFamily="34" charset="0"/>
              <a:buNone/>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buFont typeface="Arial" panose="020B0604020202020204" pitchFamily="34" charset="0"/>
              <a:buNone/>
              <a:defRPr sz="1200"/>
            </a:lvl1pPr>
          </a:lstStyle>
          <a:p>
            <a:pPr>
              <a:defRPr/>
            </a:pPr>
            <a:fld id="{48DCCBD6-169D-4E53-A500-E07B4CF60A8E}" type="slidenum">
              <a:rPr lang="en-US"/>
              <a:pPr>
                <a:defRPr/>
              </a:pPr>
              <a:t>‹#›</a:t>
            </a:fld>
            <a:endParaRPr lang="en-US"/>
          </a:p>
        </p:txBody>
      </p:sp>
    </p:spTree>
    <p:extLst>
      <p:ext uri="{BB962C8B-B14F-4D97-AF65-F5344CB8AC3E}">
        <p14:creationId xmlns:p14="http://schemas.microsoft.com/office/powerpoint/2010/main" val="3505146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ea typeface="等线"/>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SimSun" panose="02010600030101010101" pitchFamily="2" charset="-122"/>
              </a:defRPr>
            </a:lvl1pPr>
            <a:lvl2pPr marL="742950" indent="-285750">
              <a:defRPr sz="2400">
                <a:solidFill>
                  <a:schemeClr val="tx1"/>
                </a:solidFill>
                <a:latin typeface="Arial" panose="020B0604020202020204" pitchFamily="34" charset="0"/>
                <a:ea typeface="SimSun" panose="02010600030101010101" pitchFamily="2" charset="-122"/>
              </a:defRPr>
            </a:lvl2pPr>
            <a:lvl3pPr marL="1143000" indent="-228600">
              <a:defRPr sz="2400">
                <a:solidFill>
                  <a:schemeClr val="tx1"/>
                </a:solidFill>
                <a:latin typeface="Arial" panose="020B0604020202020204" pitchFamily="34" charset="0"/>
                <a:ea typeface="SimSun" panose="02010600030101010101" pitchFamily="2" charset="-122"/>
              </a:defRPr>
            </a:lvl3pPr>
            <a:lvl4pPr marL="1600200" indent="-228600">
              <a:defRPr sz="2400">
                <a:solidFill>
                  <a:schemeClr val="tx1"/>
                </a:solidFill>
                <a:latin typeface="Arial" panose="020B0604020202020204" pitchFamily="34" charset="0"/>
                <a:ea typeface="SimSun" panose="02010600030101010101" pitchFamily="2" charset="-122"/>
              </a:defRPr>
            </a:lvl4pPr>
            <a:lvl5pPr marL="2057400" indent="-22860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fld id="{06FF65F5-E2A4-4C7D-80EB-B064C59C4B8E}" type="slidenum">
              <a:rPr lang="en-US" altLang="en-US" sz="1200" smtClean="0"/>
              <a:pPr/>
              <a:t>4</a:t>
            </a:fld>
            <a:endParaRPr lang="en-US" altLang="en-US" sz="1200" smtClean="0"/>
          </a:p>
        </p:txBody>
      </p:sp>
    </p:spTree>
    <p:extLst>
      <p:ext uri="{BB962C8B-B14F-4D97-AF65-F5344CB8AC3E}">
        <p14:creationId xmlns:p14="http://schemas.microsoft.com/office/powerpoint/2010/main" val="321260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239;gef2aaba332_1_92: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9395" name="Google Shape;240;gef2aaba332_1_92: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263434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51;gecc8d5475a_0_5: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1267" name="Google Shape;52;gecc8d5475a_0_5: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227787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86;gef2aaba332_1_4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5059" name="Google Shape;187;gef2aaba332_1_4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378528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92;gef2aaba332_1_47: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7107" name="Google Shape;193;gef2aaba332_1_47: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191378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97;gef2aaba332_1_53: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5" name="Google Shape;198;gef2aaba332_1_53: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150817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02;gef2aaba332_1_6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03" name="Google Shape;203;gef2aaba332_1_6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187899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02;gef2aaba332_1_6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1" name="Google Shape;203;gef2aaba332_1_6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69749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228;gef2aaba332_1_12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5299" name="Google Shape;229;gef2aaba332_1_12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51441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33;gef2aaba332_1_84: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7" name="Google Shape;234;gef2aaba332_1_84: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ea typeface="等线"/>
            </a:endParaRPr>
          </a:p>
        </p:txBody>
      </p:sp>
    </p:spTree>
    <p:extLst>
      <p:ext uri="{BB962C8B-B14F-4D97-AF65-F5344CB8AC3E}">
        <p14:creationId xmlns:p14="http://schemas.microsoft.com/office/powerpoint/2010/main" val="229331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CF48E227-FC96-4BC4-A406-EE991970ED82}" type="slidenum">
              <a:rPr lang="en-US" altLang="zh-CN"/>
              <a:pPr>
                <a:defRPr/>
              </a:pPr>
              <a:t>‹#›</a:t>
            </a:fld>
            <a:endParaRPr lang="en-US" altLang="zh-CN" sz="1800" dirty="0"/>
          </a:p>
        </p:txBody>
      </p:sp>
    </p:spTree>
    <p:extLst>
      <p:ext uri="{BB962C8B-B14F-4D97-AF65-F5344CB8AC3E}">
        <p14:creationId xmlns:p14="http://schemas.microsoft.com/office/powerpoint/2010/main" val="328153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6C453CD-205F-44F0-979A-1245B313C374}" type="slidenum">
              <a:rPr lang="en-US" altLang="zh-CN"/>
              <a:pPr>
                <a:defRPr/>
              </a:pPr>
              <a:t>‹#›</a:t>
            </a:fld>
            <a:endParaRPr lang="en-US" altLang="zh-CN" sz="1800" dirty="0"/>
          </a:p>
        </p:txBody>
      </p:sp>
    </p:spTree>
    <p:extLst>
      <p:ext uri="{BB962C8B-B14F-4D97-AF65-F5344CB8AC3E}">
        <p14:creationId xmlns:p14="http://schemas.microsoft.com/office/powerpoint/2010/main" val="363623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3900" y="439738"/>
            <a:ext cx="1962150"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7450" y="439738"/>
            <a:ext cx="5734050" cy="58943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7D5DC55-DBD7-4B47-B439-0F7B66B0E890}" type="slidenum">
              <a:rPr lang="en-US" altLang="zh-CN"/>
              <a:pPr>
                <a:defRPr/>
              </a:pPr>
              <a:t>‹#›</a:t>
            </a:fld>
            <a:endParaRPr lang="en-US" altLang="zh-CN" sz="1800" dirty="0"/>
          </a:p>
        </p:txBody>
      </p:sp>
    </p:spTree>
    <p:extLst>
      <p:ext uri="{BB962C8B-B14F-4D97-AF65-F5344CB8AC3E}">
        <p14:creationId xmlns:p14="http://schemas.microsoft.com/office/powerpoint/2010/main" val="191218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04925" y="439738"/>
            <a:ext cx="7731125" cy="468312"/>
          </a:xfr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2703B265-B7A2-4931-A0C7-27AFBE99D4FB}" type="slidenum">
              <a:rPr lang="en-US" altLang="zh-CN"/>
              <a:pPr>
                <a:defRPr/>
              </a:pPr>
              <a:t>‹#›</a:t>
            </a:fld>
            <a:endParaRPr lang="en-US" altLang="zh-CN" sz="1800" dirty="0"/>
          </a:p>
        </p:txBody>
      </p:sp>
    </p:spTree>
    <p:extLst>
      <p:ext uri="{BB962C8B-B14F-4D97-AF65-F5344CB8AC3E}">
        <p14:creationId xmlns:p14="http://schemas.microsoft.com/office/powerpoint/2010/main" val="875083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lIns="91425" tIns="91425" rIns="91425" bIns="91425" anchor="t">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lIns="91425" tIns="91425" rIns="91425" bIns="91425">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 name="Google Shape;19;p4"/>
          <p:cNvSpPr txBox="1">
            <a:spLocks noGrp="1"/>
          </p:cNvSpPr>
          <p:nvPr>
            <p:ph type="sldNum" idx="10"/>
          </p:nvPr>
        </p:nvSpPr>
        <p:spPr>
          <a:xfrm>
            <a:off x="8472488" y="6218238"/>
            <a:ext cx="549275" cy="523875"/>
          </a:xfrm>
        </p:spPr>
        <p:txBody>
          <a:bodyPr spcFirstLastPara="1" lIns="91425" tIns="91425" rIns="91425" bIns="91425" anchor="ctr">
            <a:normAutofit/>
          </a:bodyPr>
          <a:lstStyle>
            <a:lvl1pPr lvl="0">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ECFC47D2-BB6D-4E01-8412-FFFBAB18EAC5}" type="slidenum">
              <a:rPr lang="ro"/>
              <a:pPr>
                <a:defRPr/>
              </a:pPr>
              <a:t>‹#›</a:t>
            </a:fld>
            <a:endParaRPr lang="ro"/>
          </a:p>
        </p:txBody>
      </p:sp>
    </p:spTree>
    <p:extLst>
      <p:ext uri="{BB962C8B-B14F-4D97-AF65-F5344CB8AC3E}">
        <p14:creationId xmlns:p14="http://schemas.microsoft.com/office/powerpoint/2010/main" val="241349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19C92331-1860-483C-9CB3-9A5FAE03F1F9}" type="slidenum">
              <a:rPr lang="en-US" altLang="zh-CN"/>
              <a:pPr>
                <a:defRPr/>
              </a:pPr>
              <a:t>‹#›</a:t>
            </a:fld>
            <a:endParaRPr lang="en-US" altLang="zh-CN" sz="1800" dirty="0"/>
          </a:p>
        </p:txBody>
      </p:sp>
    </p:spTree>
    <p:extLst>
      <p:ext uri="{BB962C8B-B14F-4D97-AF65-F5344CB8AC3E}">
        <p14:creationId xmlns:p14="http://schemas.microsoft.com/office/powerpoint/2010/main" val="1130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82A64422-3E89-40C9-B77A-027ADFCE051E}" type="slidenum">
              <a:rPr lang="en-US" altLang="zh-CN"/>
              <a:pPr>
                <a:defRPr/>
              </a:pPr>
              <a:t>‹#›</a:t>
            </a:fld>
            <a:endParaRPr lang="en-US" altLang="zh-CN" sz="1800" dirty="0"/>
          </a:p>
        </p:txBody>
      </p:sp>
    </p:spTree>
    <p:extLst>
      <p:ext uri="{BB962C8B-B14F-4D97-AF65-F5344CB8AC3E}">
        <p14:creationId xmlns:p14="http://schemas.microsoft.com/office/powerpoint/2010/main" val="41553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90DB9EFA-0F70-433A-8C5E-7E76C0B13ABD}" type="slidenum">
              <a:rPr lang="en-US" altLang="zh-CN"/>
              <a:pPr>
                <a:defRPr/>
              </a:pPr>
              <a:t>‹#›</a:t>
            </a:fld>
            <a:endParaRPr lang="en-US" altLang="zh-CN" sz="1800" dirty="0"/>
          </a:p>
        </p:txBody>
      </p:sp>
    </p:spTree>
    <p:extLst>
      <p:ext uri="{BB962C8B-B14F-4D97-AF65-F5344CB8AC3E}">
        <p14:creationId xmlns:p14="http://schemas.microsoft.com/office/powerpoint/2010/main" val="3480922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79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A2D3D382-75ED-4A1A-9D8E-7721352263AB}" type="slidenum">
              <a:rPr lang="en-US" altLang="zh-CN"/>
              <a:pPr>
                <a:defRPr/>
              </a:pPr>
              <a:t>‹#›</a:t>
            </a:fld>
            <a:endParaRPr lang="en-US" altLang="zh-CN" sz="1800" dirty="0"/>
          </a:p>
        </p:txBody>
      </p:sp>
    </p:spTree>
    <p:extLst>
      <p:ext uri="{BB962C8B-B14F-4D97-AF65-F5344CB8AC3E}">
        <p14:creationId xmlns:p14="http://schemas.microsoft.com/office/powerpoint/2010/main" val="248851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BA4CA0A1-1FF2-4E06-971B-CFCCAE365895}" type="slidenum">
              <a:rPr lang="en-US" altLang="zh-CN"/>
              <a:pPr>
                <a:defRPr/>
              </a:pPr>
              <a:t>‹#›</a:t>
            </a:fld>
            <a:endParaRPr lang="en-US" altLang="zh-CN" sz="1800" dirty="0"/>
          </a:p>
        </p:txBody>
      </p:sp>
    </p:spTree>
    <p:extLst>
      <p:ext uri="{BB962C8B-B14F-4D97-AF65-F5344CB8AC3E}">
        <p14:creationId xmlns:p14="http://schemas.microsoft.com/office/powerpoint/2010/main" val="4238663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B728C1E0-8817-434B-AB24-E67701C08EB0}" type="slidenum">
              <a:rPr lang="en-US" altLang="zh-CN"/>
              <a:pPr>
                <a:defRPr/>
              </a:pPr>
              <a:t>‹#›</a:t>
            </a:fld>
            <a:endParaRPr lang="en-US" altLang="zh-CN" sz="1800" dirty="0"/>
          </a:p>
        </p:txBody>
      </p:sp>
    </p:spTree>
    <p:extLst>
      <p:ext uri="{BB962C8B-B14F-4D97-AF65-F5344CB8AC3E}">
        <p14:creationId xmlns:p14="http://schemas.microsoft.com/office/powerpoint/2010/main" val="198924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0B89DB-31B1-46A6-982F-3BA5E3BEE60F}" type="slidenum">
              <a:rPr lang="en-US" altLang="zh-CN"/>
              <a:pPr>
                <a:defRPr/>
              </a:pPr>
              <a:t>‹#›</a:t>
            </a:fld>
            <a:endParaRPr lang="en-US" altLang="zh-CN" sz="1800" dirty="0"/>
          </a:p>
        </p:txBody>
      </p:sp>
    </p:spTree>
    <p:extLst>
      <p:ext uri="{BB962C8B-B14F-4D97-AF65-F5344CB8AC3E}">
        <p14:creationId xmlns:p14="http://schemas.microsoft.com/office/powerpoint/2010/main" val="225574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4854A7EA-1412-4389-85DA-92F508A634B1}" type="slidenum">
              <a:rPr lang="en-US" altLang="zh-CN"/>
              <a:pPr>
                <a:defRPr/>
              </a:pPr>
              <a:t>‹#›</a:t>
            </a:fld>
            <a:endParaRPr lang="en-US" altLang="zh-CN" sz="1800" dirty="0"/>
          </a:p>
        </p:txBody>
      </p:sp>
    </p:spTree>
    <p:extLst>
      <p:ext uri="{BB962C8B-B14F-4D97-AF65-F5344CB8AC3E}">
        <p14:creationId xmlns:p14="http://schemas.microsoft.com/office/powerpoint/2010/main" val="2711741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7FAA5C08-8AC3-438F-9D2B-833A8BD525E6}" type="slidenum">
              <a:rPr lang="en-US" altLang="zh-CN"/>
              <a:pPr>
                <a:defRPr/>
              </a:pPr>
              <a:t>‹#›</a:t>
            </a:fld>
            <a:endParaRPr lang="en-US" altLang="zh-CN" sz="1800" dirty="0"/>
          </a:p>
        </p:txBody>
      </p:sp>
    </p:spTree>
    <p:extLst>
      <p:ext uri="{BB962C8B-B14F-4D97-AF65-F5344CB8AC3E}">
        <p14:creationId xmlns:p14="http://schemas.microsoft.com/office/powerpoint/2010/main" val="297706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3E87BA96-ADB8-4889-B901-C210622E4849}" type="slidenum">
              <a:rPr lang="en-US" altLang="zh-CN"/>
              <a:pPr>
                <a:defRPr/>
              </a:pPr>
              <a:t>‹#›</a:t>
            </a:fld>
            <a:endParaRPr lang="en-US" altLang="zh-CN" sz="1800" dirty="0"/>
          </a:p>
        </p:txBody>
      </p:sp>
    </p:spTree>
    <p:extLst>
      <p:ext uri="{BB962C8B-B14F-4D97-AF65-F5344CB8AC3E}">
        <p14:creationId xmlns:p14="http://schemas.microsoft.com/office/powerpoint/2010/main" val="1055485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966FEDA0-2286-4366-9CA3-A9A2EDD9B5BD}" type="slidenum">
              <a:rPr lang="en-US" altLang="zh-CN"/>
              <a:pPr>
                <a:defRPr/>
              </a:pPr>
              <a:t>‹#›</a:t>
            </a:fld>
            <a:endParaRPr lang="en-US" altLang="zh-CN" sz="1800" dirty="0"/>
          </a:p>
        </p:txBody>
      </p:sp>
    </p:spTree>
    <p:extLst>
      <p:ext uri="{BB962C8B-B14F-4D97-AF65-F5344CB8AC3E}">
        <p14:creationId xmlns:p14="http://schemas.microsoft.com/office/powerpoint/2010/main" val="1433631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3900" y="439738"/>
            <a:ext cx="1962150"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7450" y="439738"/>
            <a:ext cx="5734050" cy="58943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B6E390A-DA39-41B3-ACC7-5D0B706989DD}" type="slidenum">
              <a:rPr lang="en-US" altLang="zh-CN"/>
              <a:pPr>
                <a:defRPr/>
              </a:pPr>
              <a:t>‹#›</a:t>
            </a:fld>
            <a:endParaRPr lang="en-US" altLang="zh-CN" sz="1800" dirty="0"/>
          </a:p>
        </p:txBody>
      </p:sp>
    </p:spTree>
    <p:extLst>
      <p:ext uri="{BB962C8B-B14F-4D97-AF65-F5344CB8AC3E}">
        <p14:creationId xmlns:p14="http://schemas.microsoft.com/office/powerpoint/2010/main" val="307135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B8E7863-4282-4EFE-B4A6-9A65051D2742}" type="slidenum">
              <a:rPr lang="en-US" altLang="zh-CN"/>
              <a:pPr>
                <a:defRPr/>
              </a:pPr>
              <a:t>‹#›</a:t>
            </a:fld>
            <a:endParaRPr lang="en-US" altLang="zh-CN" sz="1800" dirty="0"/>
          </a:p>
        </p:txBody>
      </p:sp>
    </p:spTree>
    <p:extLst>
      <p:ext uri="{BB962C8B-B14F-4D97-AF65-F5344CB8AC3E}">
        <p14:creationId xmlns:p14="http://schemas.microsoft.com/office/powerpoint/2010/main" val="2656825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8E08BD58-2018-4B2E-AB0D-1ECF3B97FFD4}" type="slidenum">
              <a:rPr lang="en-US" altLang="zh-CN"/>
              <a:pPr>
                <a:defRPr/>
              </a:pPr>
              <a:t>‹#›</a:t>
            </a:fld>
            <a:endParaRPr lang="en-US" altLang="zh-CN" sz="1800" dirty="0"/>
          </a:p>
        </p:txBody>
      </p:sp>
    </p:spTree>
    <p:extLst>
      <p:ext uri="{BB962C8B-B14F-4D97-AF65-F5344CB8AC3E}">
        <p14:creationId xmlns:p14="http://schemas.microsoft.com/office/powerpoint/2010/main" val="2736713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D18B4960-1C0F-48E6-95EB-9AC7AF860211}" type="slidenum">
              <a:rPr lang="en-US" altLang="zh-CN"/>
              <a:pPr>
                <a:defRPr/>
              </a:pPr>
              <a:t>‹#›</a:t>
            </a:fld>
            <a:endParaRPr lang="en-US" altLang="zh-CN" sz="1800" dirty="0"/>
          </a:p>
        </p:txBody>
      </p:sp>
    </p:spTree>
    <p:extLst>
      <p:ext uri="{BB962C8B-B14F-4D97-AF65-F5344CB8AC3E}">
        <p14:creationId xmlns:p14="http://schemas.microsoft.com/office/powerpoint/2010/main" val="199982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79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48095783-24AE-4E00-93F6-4B18940045FB}" type="slidenum">
              <a:rPr lang="en-US" altLang="zh-CN"/>
              <a:pPr>
                <a:defRPr/>
              </a:pPr>
              <a:t>‹#›</a:t>
            </a:fld>
            <a:endParaRPr lang="en-US" altLang="zh-CN" sz="1800" dirty="0"/>
          </a:p>
        </p:txBody>
      </p:sp>
    </p:spTree>
    <p:extLst>
      <p:ext uri="{BB962C8B-B14F-4D97-AF65-F5344CB8AC3E}">
        <p14:creationId xmlns:p14="http://schemas.microsoft.com/office/powerpoint/2010/main" val="1862280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68801E6B-1916-4489-8559-35E37C2B1CAE}" type="slidenum">
              <a:rPr lang="en-US" altLang="zh-CN"/>
              <a:pPr>
                <a:defRPr/>
              </a:pPr>
              <a:t>‹#›</a:t>
            </a:fld>
            <a:endParaRPr lang="en-US" altLang="zh-CN" sz="1800" dirty="0"/>
          </a:p>
        </p:txBody>
      </p:sp>
    </p:spTree>
    <p:extLst>
      <p:ext uri="{BB962C8B-B14F-4D97-AF65-F5344CB8AC3E}">
        <p14:creationId xmlns:p14="http://schemas.microsoft.com/office/powerpoint/2010/main" val="89471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B06CD77-A42A-4E12-A6E1-3ACD76BD3082}" type="slidenum">
              <a:rPr lang="en-US" altLang="zh-CN"/>
              <a:pPr>
                <a:defRPr/>
              </a:pPr>
              <a:t>‹#›</a:t>
            </a:fld>
            <a:endParaRPr lang="en-US" altLang="zh-CN" sz="1800" dirty="0"/>
          </a:p>
        </p:txBody>
      </p:sp>
    </p:spTree>
    <p:extLst>
      <p:ext uri="{BB962C8B-B14F-4D97-AF65-F5344CB8AC3E}">
        <p14:creationId xmlns:p14="http://schemas.microsoft.com/office/powerpoint/2010/main" val="3222695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A8016565-48BD-49A7-B981-D1DB30B59A9B}" type="slidenum">
              <a:rPr lang="en-US" altLang="zh-CN"/>
              <a:pPr>
                <a:defRPr/>
              </a:pPr>
              <a:t>‹#›</a:t>
            </a:fld>
            <a:endParaRPr lang="en-US" altLang="zh-CN" sz="1800" dirty="0"/>
          </a:p>
        </p:txBody>
      </p:sp>
    </p:spTree>
    <p:extLst>
      <p:ext uri="{BB962C8B-B14F-4D97-AF65-F5344CB8AC3E}">
        <p14:creationId xmlns:p14="http://schemas.microsoft.com/office/powerpoint/2010/main" val="179591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84179EFD-1C15-4886-9FE3-C2A8ECB41B30}" type="slidenum">
              <a:rPr lang="en-US" altLang="zh-CN"/>
              <a:pPr>
                <a:defRPr/>
              </a:pPr>
              <a:t>‹#›</a:t>
            </a:fld>
            <a:endParaRPr lang="en-US" altLang="zh-CN" sz="1800" dirty="0"/>
          </a:p>
        </p:txBody>
      </p:sp>
    </p:spTree>
    <p:extLst>
      <p:ext uri="{BB962C8B-B14F-4D97-AF65-F5344CB8AC3E}">
        <p14:creationId xmlns:p14="http://schemas.microsoft.com/office/powerpoint/2010/main" val="2217572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85C74312-C659-4CA7-837C-AACD322F13A0}" type="slidenum">
              <a:rPr lang="en-US" altLang="zh-CN"/>
              <a:pPr>
                <a:defRPr/>
              </a:pPr>
              <a:t>‹#›</a:t>
            </a:fld>
            <a:endParaRPr lang="en-US" altLang="zh-CN" sz="1800" dirty="0"/>
          </a:p>
        </p:txBody>
      </p:sp>
    </p:spTree>
    <p:extLst>
      <p:ext uri="{BB962C8B-B14F-4D97-AF65-F5344CB8AC3E}">
        <p14:creationId xmlns:p14="http://schemas.microsoft.com/office/powerpoint/2010/main" val="403719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D96CA3D3-4B8A-4F98-AC5B-1D27005AAC59}" type="slidenum">
              <a:rPr lang="en-US" altLang="zh-CN"/>
              <a:pPr>
                <a:defRPr/>
              </a:pPr>
              <a:t>‹#›</a:t>
            </a:fld>
            <a:endParaRPr lang="en-US" altLang="zh-CN" sz="1800" dirty="0"/>
          </a:p>
        </p:txBody>
      </p:sp>
    </p:spTree>
    <p:extLst>
      <p:ext uri="{BB962C8B-B14F-4D97-AF65-F5344CB8AC3E}">
        <p14:creationId xmlns:p14="http://schemas.microsoft.com/office/powerpoint/2010/main" val="1111381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89C2F4D7-C8D3-4E60-91AE-0063785ABBA7}" type="slidenum">
              <a:rPr lang="en-US" altLang="zh-CN"/>
              <a:pPr>
                <a:defRPr/>
              </a:pPr>
              <a:t>‹#›</a:t>
            </a:fld>
            <a:endParaRPr lang="en-US" altLang="zh-CN" sz="1800" dirty="0"/>
          </a:p>
        </p:txBody>
      </p:sp>
    </p:spTree>
    <p:extLst>
      <p:ext uri="{BB962C8B-B14F-4D97-AF65-F5344CB8AC3E}">
        <p14:creationId xmlns:p14="http://schemas.microsoft.com/office/powerpoint/2010/main" val="2492722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3900" y="439738"/>
            <a:ext cx="1962150"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7450" y="439738"/>
            <a:ext cx="5734050" cy="58943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154E91C9-5339-4D87-8C1E-A866A2390F0C}" type="slidenum">
              <a:rPr lang="en-US" altLang="zh-CN"/>
              <a:pPr>
                <a:defRPr/>
              </a:pPr>
              <a:t>‹#›</a:t>
            </a:fld>
            <a:endParaRPr lang="en-US" altLang="zh-CN" sz="1800" dirty="0"/>
          </a:p>
        </p:txBody>
      </p:sp>
    </p:spTree>
    <p:extLst>
      <p:ext uri="{BB962C8B-B14F-4D97-AF65-F5344CB8AC3E}">
        <p14:creationId xmlns:p14="http://schemas.microsoft.com/office/powerpoint/2010/main" val="1133861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289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339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17109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856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7950" y="1052513"/>
            <a:ext cx="3848100" cy="5281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022C23E3-A79C-45FD-9516-2056466DDBB0}" type="slidenum">
              <a:rPr lang="en-US" altLang="zh-CN"/>
              <a:pPr>
                <a:defRPr/>
              </a:pPr>
              <a:t>‹#›</a:t>
            </a:fld>
            <a:endParaRPr lang="en-US" altLang="zh-CN" sz="1800" dirty="0"/>
          </a:p>
        </p:txBody>
      </p:sp>
    </p:spTree>
    <p:extLst>
      <p:ext uri="{BB962C8B-B14F-4D97-AF65-F5344CB8AC3E}">
        <p14:creationId xmlns:p14="http://schemas.microsoft.com/office/powerpoint/2010/main" val="3773354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358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15846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19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13117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137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686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0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E5C70799-D23D-40C5-A444-07C3EE2DD87C}" type="slidenum">
              <a:rPr lang="en-US" altLang="zh-CN"/>
              <a:pPr>
                <a:defRPr/>
              </a:pPr>
              <a:t>‹#›</a:t>
            </a:fld>
            <a:endParaRPr lang="en-US" altLang="zh-CN" sz="1800" dirty="0"/>
          </a:p>
        </p:txBody>
      </p:sp>
    </p:spTree>
    <p:extLst>
      <p:ext uri="{BB962C8B-B14F-4D97-AF65-F5344CB8AC3E}">
        <p14:creationId xmlns:p14="http://schemas.microsoft.com/office/powerpoint/2010/main" val="169520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66772F9A-866B-461E-AA3A-98E73D3D97E8}" type="slidenum">
              <a:rPr lang="en-US" altLang="zh-CN"/>
              <a:pPr>
                <a:defRPr/>
              </a:pPr>
              <a:t>‹#›</a:t>
            </a:fld>
            <a:endParaRPr lang="en-US" altLang="zh-CN" sz="1800" dirty="0"/>
          </a:p>
        </p:txBody>
      </p:sp>
    </p:spTree>
    <p:extLst>
      <p:ext uri="{BB962C8B-B14F-4D97-AF65-F5344CB8AC3E}">
        <p14:creationId xmlns:p14="http://schemas.microsoft.com/office/powerpoint/2010/main" val="374163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C7D7BA2E-9C79-4E44-BA59-A9540547B6FA}" type="slidenum">
              <a:rPr lang="en-US" altLang="zh-CN"/>
              <a:pPr>
                <a:defRPr/>
              </a:pPr>
              <a:t>‹#›</a:t>
            </a:fld>
            <a:endParaRPr lang="en-US" altLang="zh-CN" sz="1800" dirty="0"/>
          </a:p>
        </p:txBody>
      </p:sp>
    </p:spTree>
    <p:extLst>
      <p:ext uri="{BB962C8B-B14F-4D97-AF65-F5344CB8AC3E}">
        <p14:creationId xmlns:p14="http://schemas.microsoft.com/office/powerpoint/2010/main" val="369259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C61A392-1971-40A4-9A81-564ACF5ADFF4}" type="slidenum">
              <a:rPr lang="en-US" altLang="zh-CN"/>
              <a:pPr>
                <a:defRPr/>
              </a:pPr>
              <a:t>‹#›</a:t>
            </a:fld>
            <a:endParaRPr lang="en-US" altLang="zh-CN" sz="1800" dirty="0"/>
          </a:p>
        </p:txBody>
      </p:sp>
    </p:spTree>
    <p:extLst>
      <p:ext uri="{BB962C8B-B14F-4D97-AF65-F5344CB8AC3E}">
        <p14:creationId xmlns:p14="http://schemas.microsoft.com/office/powerpoint/2010/main" val="71796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11289AD-2403-407B-BFEE-2DFFE4C5110E}" type="slidenum">
              <a:rPr lang="en-US" altLang="zh-CN"/>
              <a:pPr>
                <a:defRPr/>
              </a:pPr>
              <a:t>‹#›</a:t>
            </a:fld>
            <a:endParaRPr lang="en-US" altLang="zh-CN" sz="1800" dirty="0"/>
          </a:p>
        </p:txBody>
      </p:sp>
    </p:spTree>
    <p:extLst>
      <p:ext uri="{BB962C8B-B14F-4D97-AF65-F5344CB8AC3E}">
        <p14:creationId xmlns:p14="http://schemas.microsoft.com/office/powerpoint/2010/main" val="163881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38.xml"/><Relationship Id="rId21" Type="http://schemas.openxmlformats.org/officeDocument/2006/relationships/image" Target="../media/image7.png"/><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7.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5.xml"/><Relationship Id="rId19" Type="http://schemas.openxmlformats.org/officeDocument/2006/relationships/hyperlink" Target="http://www.m62.net/powerpoint-training/" TargetMode="Externa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13" descr="M62GMIS0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M62GMIS004-titleb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3475" y="358775"/>
            <a:ext cx="8010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idx="4294967295"/>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1029" name="Rectangle 3"/>
          <p:cNvSpPr>
            <a:spLocks noGrp="1" noChangeArrowheads="1"/>
          </p:cNvSpPr>
          <p:nvPr>
            <p:ph type="body" idx="1"/>
          </p:nvPr>
        </p:nvSpPr>
        <p:spPr bwMode="auto">
          <a:xfrm>
            <a:off x="1187450" y="1052513"/>
            <a:ext cx="78486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1030" name="Rectangle 9"/>
          <p:cNvSpPr>
            <a:spLocks noGrp="1" noChangeArrowheads="1"/>
          </p:cNvSpPr>
          <p:nvPr>
            <p:ph type="dt" sz="half" idx="2"/>
          </p:nvPr>
        </p:nvSpPr>
        <p:spPr bwMode="auto">
          <a:xfrm>
            <a:off x="135890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a:p>
        </p:txBody>
      </p:sp>
      <p:sp>
        <p:nvSpPr>
          <p:cNvPr id="1031" name="Rectangle 10"/>
          <p:cNvSpPr>
            <a:spLocks noGrp="1" noChangeArrowheads="1"/>
          </p:cNvSpPr>
          <p:nvPr>
            <p:ph type="ftr" sz="quarter" idx="3"/>
          </p:nvPr>
        </p:nvSpPr>
        <p:spPr bwMode="auto">
          <a:xfrm>
            <a:off x="3736975" y="6484938"/>
            <a:ext cx="2895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ctr">
              <a:buFont typeface="Arial" panose="020B0604020202020204" pitchFamily="34" charset="0"/>
              <a:buNone/>
              <a:defRPr sz="1400"/>
            </a:lvl1pPr>
          </a:lstStyle>
          <a:p>
            <a:pPr>
              <a:defRPr/>
            </a:pPr>
            <a:endParaRPr lang="en-US" altLang="en-US"/>
          </a:p>
        </p:txBody>
      </p:sp>
      <p:sp>
        <p:nvSpPr>
          <p:cNvPr id="1032" name="Rectangle 11"/>
          <p:cNvSpPr>
            <a:spLocks noGrp="1" noChangeArrowheads="1"/>
          </p:cNvSpPr>
          <p:nvPr>
            <p:ph type="sldNum" sz="quarter" idx="4"/>
          </p:nvPr>
        </p:nvSpPr>
        <p:spPr bwMode="auto">
          <a:xfrm>
            <a:off x="687705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lvl1pPr>
          </a:lstStyle>
          <a:p>
            <a:pPr>
              <a:defRPr/>
            </a:pPr>
            <a:fld id="{6B9D9093-69D4-4EBB-95DA-C11E8F2277BC}" type="slidenum">
              <a:rPr lang="en-US" altLang="zh-CN"/>
              <a:pPr>
                <a:defRPr/>
              </a:pPr>
              <a:t>‹#›</a:t>
            </a:fld>
            <a:endParaRPr lang="en-US" altLang="zh-CN" sz="1800"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49"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p:cBhvr>
                                        <p:cTn id="7" dur="500"/>
                                        <p:tgtEl>
                                          <p:spTgt spid="1027"/>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028"/>
                                        </p:tgtEl>
                                        <p:attrNameLst>
                                          <p:attrName>style.visibility</p:attrName>
                                        </p:attrNameLst>
                                      </p:cBhvr>
                                      <p:to>
                                        <p:strVal val="visible"/>
                                      </p:to>
                                    </p:set>
                                    <p:anim calcmode="lin" valueType="num">
                                      <p:cBhvr>
                                        <p:cTn id="11" dur="1000" fill="hold"/>
                                        <p:tgtEl>
                                          <p:spTgt spid="1028"/>
                                        </p:tgtEl>
                                        <p:attrNameLst>
                                          <p:attrName>ppt_w</p:attrName>
                                        </p:attrNameLst>
                                      </p:cBhvr>
                                      <p:tavLst>
                                        <p:tav tm="0">
                                          <p:val>
                                            <p:strVal val="#ppt_w+.3"/>
                                          </p:val>
                                        </p:tav>
                                        <p:tav tm="100000">
                                          <p:val>
                                            <p:strVal val="#ppt_w"/>
                                          </p:val>
                                        </p:tav>
                                      </p:tavLst>
                                    </p:anim>
                                    <p:anim calcmode="lin" valueType="num">
                                      <p:cBhvr>
                                        <p:cTn id="12" dur="1000" fill="hold"/>
                                        <p:tgtEl>
                                          <p:spTgt spid="1028"/>
                                        </p:tgtEl>
                                        <p:attrNameLst>
                                          <p:attrName>ppt_h</p:attrName>
                                        </p:attrNameLst>
                                      </p:cBhvr>
                                      <p:tavLst>
                                        <p:tav tm="0">
                                          <p:val>
                                            <p:strVal val="#ppt_h"/>
                                          </p:val>
                                        </p:tav>
                                        <p:tav tm="100000">
                                          <p:val>
                                            <p:strVal val="#ppt_h"/>
                                          </p:val>
                                        </p:tav>
                                      </p:tavLst>
                                    </p:anim>
                                    <p:animEffect>
                                      <p:cBhvr>
                                        <p:cTn id="13" dur="1000"/>
                                        <p:tgtEl>
                                          <p:spTgt spid="1028"/>
                                        </p:tgtEl>
                                      </p:cBhvr>
                                    </p:animEffect>
                                  </p:childTnLst>
                                </p:cTn>
                              </p:par>
                            </p:childTnLst>
                          </p:cTn>
                        </p:par>
                        <p:par>
                          <p:cTn id="14" fill="hold" nodeType="afterGroup">
                            <p:stCondLst>
                              <p:cond delay="3050"/>
                            </p:stCondLst>
                            <p:childTnLst>
                              <p:par>
                                <p:cTn id="15" presetID="22" presetClass="entr" presetSubtype="8" fill="hold" grpId="0" nodeType="afterEffect">
                                  <p:stCondLst>
                                    <p:cond delay="0"/>
                                  </p:stCondLst>
                                  <p:childTnLst>
                                    <p:set>
                                      <p:cBhvr>
                                        <p:cTn id="16" dur="1" fill="hold">
                                          <p:stCondLst>
                                            <p:cond delay="0"/>
                                          </p:stCondLst>
                                        </p:cTn>
                                        <p:tgtEl>
                                          <p:spTgt spid="1029">
                                            <p:txEl>
                                              <p:pRg st="0" end="0"/>
                                            </p:txEl>
                                          </p:spTgt>
                                        </p:tgtEl>
                                        <p:attrNameLst>
                                          <p:attrName>style.visibility</p:attrName>
                                        </p:attrNameLst>
                                      </p:cBhvr>
                                      <p:to>
                                        <p:strVal val="visible"/>
                                      </p:to>
                                    </p:set>
                                    <p:animEffect>
                                      <p:cBhvr>
                                        <p:cTn id="17" dur="500"/>
                                        <p:tgtEl>
                                          <p:spTgt spid="1029">
                                            <p:txEl>
                                              <p:pRg st="0" end="0"/>
                                            </p:txEl>
                                          </p:spTgt>
                                        </p:tgtEl>
                                      </p:cBhvr>
                                    </p:animEffect>
                                  </p:childTnLst>
                                </p:cTn>
                              </p:par>
                            </p:childTnLst>
                          </p:cTn>
                        </p:par>
                        <p:par>
                          <p:cTn id="18" fill="hold" nodeType="afterGroup">
                            <p:stCondLst>
                              <p:cond delay="3550"/>
                            </p:stCondLst>
                            <p:childTnLst>
                              <p:par>
                                <p:cTn id="19" presetID="22" presetClass="entr" presetSubtype="8" fill="hold" grpId="0" nodeType="afterEffect">
                                  <p:stCondLst>
                                    <p:cond delay="0"/>
                                  </p:stCondLst>
                                  <p:childTnLst>
                                    <p:set>
                                      <p:cBhvr>
                                        <p:cTn id="20" dur="1" fill="hold">
                                          <p:stCondLst>
                                            <p:cond delay="0"/>
                                          </p:stCondLst>
                                        </p:cTn>
                                        <p:tgtEl>
                                          <p:spTgt spid="1029">
                                            <p:txEl>
                                              <p:pRg st="1" end="1"/>
                                            </p:txEl>
                                          </p:spTgt>
                                        </p:tgtEl>
                                        <p:attrNameLst>
                                          <p:attrName>style.visibility</p:attrName>
                                        </p:attrNameLst>
                                      </p:cBhvr>
                                      <p:to>
                                        <p:strVal val="visible"/>
                                      </p:to>
                                    </p:set>
                                    <p:animEffect>
                                      <p:cBhvr>
                                        <p:cTn id="21" dur="500"/>
                                        <p:tgtEl>
                                          <p:spTgt spid="1029">
                                            <p:txEl>
                                              <p:pRg st="1" end="1"/>
                                            </p:txEl>
                                          </p:spTgt>
                                        </p:tgtEl>
                                      </p:cBhvr>
                                    </p:animEffect>
                                  </p:childTnLst>
                                </p:cTn>
                              </p:par>
                            </p:childTnLst>
                          </p:cTn>
                        </p:par>
                        <p:par>
                          <p:cTn id="22" fill="hold" nodeType="afterGroup">
                            <p:stCondLst>
                              <p:cond delay="4050"/>
                            </p:stCondLst>
                            <p:childTnLst>
                              <p:par>
                                <p:cTn id="23" presetID="22" presetClass="entr" presetSubtype="8" fill="hold" grpId="0" nodeType="afterEffect">
                                  <p:stCondLst>
                                    <p:cond delay="0"/>
                                  </p:stCondLst>
                                  <p:childTnLst>
                                    <p:set>
                                      <p:cBhvr>
                                        <p:cTn id="24" dur="1" fill="hold">
                                          <p:stCondLst>
                                            <p:cond delay="0"/>
                                          </p:stCondLst>
                                        </p:cTn>
                                        <p:tgtEl>
                                          <p:spTgt spid="1029">
                                            <p:txEl>
                                              <p:pRg st="2" end="2"/>
                                            </p:txEl>
                                          </p:spTgt>
                                        </p:tgtEl>
                                        <p:attrNameLst>
                                          <p:attrName>style.visibility</p:attrName>
                                        </p:attrNameLst>
                                      </p:cBhvr>
                                      <p:to>
                                        <p:strVal val="visible"/>
                                      </p:to>
                                    </p:set>
                                    <p:animEffect>
                                      <p:cBhvr>
                                        <p:cTn id="25" dur="500"/>
                                        <p:tgtEl>
                                          <p:spTgt spid="1029">
                                            <p:txEl>
                                              <p:pRg st="2" end="2"/>
                                            </p:txEl>
                                          </p:spTgt>
                                        </p:tgtEl>
                                      </p:cBhvr>
                                    </p:animEffect>
                                  </p:childTnLst>
                                </p:cTn>
                              </p:par>
                            </p:childTnLst>
                          </p:cTn>
                        </p:par>
                        <p:par>
                          <p:cTn id="26" fill="hold" nodeType="afterGroup">
                            <p:stCondLst>
                              <p:cond delay="4550"/>
                            </p:stCondLst>
                            <p:childTnLst>
                              <p:par>
                                <p:cTn id="27" presetID="22" presetClass="entr" presetSubtype="8" fill="hold" grpId="0" nodeType="afterEffect">
                                  <p:stCondLst>
                                    <p:cond delay="0"/>
                                  </p:stCondLst>
                                  <p:childTnLst>
                                    <p:set>
                                      <p:cBhvr>
                                        <p:cTn id="28" dur="1" fill="hold">
                                          <p:stCondLst>
                                            <p:cond delay="0"/>
                                          </p:stCondLst>
                                        </p:cTn>
                                        <p:tgtEl>
                                          <p:spTgt spid="1029">
                                            <p:txEl>
                                              <p:pRg st="3" end="3"/>
                                            </p:txEl>
                                          </p:spTgt>
                                        </p:tgtEl>
                                        <p:attrNameLst>
                                          <p:attrName>style.visibility</p:attrName>
                                        </p:attrNameLst>
                                      </p:cBhvr>
                                      <p:to>
                                        <p:strVal val="visible"/>
                                      </p:to>
                                    </p:set>
                                    <p:animEffect>
                                      <p:cBhvr>
                                        <p:cTn id="29" dur="500"/>
                                        <p:tgtEl>
                                          <p:spTgt spid="1029">
                                            <p:txEl>
                                              <p:pRg st="3" end="3"/>
                                            </p:txEl>
                                          </p:spTgt>
                                        </p:tgtEl>
                                      </p:cBhvr>
                                    </p:animEffect>
                                  </p:childTnLst>
                                </p:cTn>
                              </p:par>
                            </p:childTnLst>
                          </p:cTn>
                        </p:par>
                        <p:par>
                          <p:cTn id="30" fill="hold" nodeType="afterGroup">
                            <p:stCondLst>
                              <p:cond delay="5050"/>
                            </p:stCondLst>
                            <p:childTnLst>
                              <p:par>
                                <p:cTn id="31" presetID="22" presetClass="entr" presetSubtype="8" fill="hold" grpId="0" nodeType="afterEffect">
                                  <p:stCondLst>
                                    <p:cond delay="0"/>
                                  </p:stCondLst>
                                  <p:childTnLst>
                                    <p:set>
                                      <p:cBhvr>
                                        <p:cTn id="32" dur="1" fill="hold">
                                          <p:stCondLst>
                                            <p:cond delay="0"/>
                                          </p:stCondLst>
                                        </p:cTn>
                                        <p:tgtEl>
                                          <p:spTgt spid="1029">
                                            <p:txEl>
                                              <p:pRg st="4" end="4"/>
                                            </p:txEl>
                                          </p:spTgt>
                                        </p:tgtEl>
                                        <p:attrNameLst>
                                          <p:attrName>style.visibility</p:attrName>
                                        </p:attrNameLst>
                                      </p:cBhvr>
                                      <p:to>
                                        <p:strVal val="visible"/>
                                      </p:to>
                                    </p:set>
                                    <p:animEffect>
                                      <p:cBhvr>
                                        <p:cTn id="33" dur="5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ldLvl="0" autoUpdateAnimBg="0"/>
      <p:bldP spid="1029" grpId="0" build="p" bldLvl="0" autoUpdateAnimBg="0">
        <p:tmplLst>
          <p:tmpl lvl="1">
            <p:tnLst>
              <p:par>
                <p:cTn presetID="22" presetClass="entr" presetSubtype="8"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p:cBhvr>
                        <p:cTn dur="500"/>
                        <p:tgtEl>
                          <p:spTgt spid="102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p:cBhvr>
                        <p:cTn dur="500"/>
                        <p:tgtEl>
                          <p:spTgt spid="102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p:cBhvr>
                        <p:cTn dur="500"/>
                        <p:tgtEl>
                          <p:spTgt spid="102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p:cBhvr>
                        <p:cTn dur="500"/>
                        <p:tgtEl>
                          <p:spTgt spid="102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p:cBhvr>
                        <p:cTn dur="500"/>
                        <p:tgtEl>
                          <p:spTgt spid="1029"/>
                        </p:tgtEl>
                      </p:cBhvr>
                    </p:animEffect>
                  </p:childTnLst>
                </p:cTn>
              </p:par>
            </p:tnLst>
          </p:tmpl>
        </p:tmplLst>
      </p:bldP>
    </p:bldLst>
  </p:timing>
  <p:txStyles>
    <p:title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M62GMIS0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62GMIS004-title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3475" y="358775"/>
            <a:ext cx="8010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idx="4294967295"/>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2053" name="Rectangle 5"/>
          <p:cNvSpPr>
            <a:spLocks noGrp="1" noChangeArrowheads="1"/>
          </p:cNvSpPr>
          <p:nvPr>
            <p:ph type="body" idx="1"/>
          </p:nvPr>
        </p:nvSpPr>
        <p:spPr bwMode="auto">
          <a:xfrm>
            <a:off x="1187450" y="1052513"/>
            <a:ext cx="78486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2054" name="Rectangle 6"/>
          <p:cNvSpPr>
            <a:spLocks noGrp="1" noChangeArrowheads="1"/>
          </p:cNvSpPr>
          <p:nvPr>
            <p:ph type="dt" sz="half" idx="2"/>
          </p:nvPr>
        </p:nvSpPr>
        <p:spPr bwMode="auto">
          <a:xfrm>
            <a:off x="135890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a:p>
        </p:txBody>
      </p:sp>
      <p:sp>
        <p:nvSpPr>
          <p:cNvPr id="2055" name="Rectangle 7"/>
          <p:cNvSpPr>
            <a:spLocks noGrp="1" noChangeArrowheads="1"/>
          </p:cNvSpPr>
          <p:nvPr>
            <p:ph type="ftr" sz="quarter" idx="3"/>
          </p:nvPr>
        </p:nvSpPr>
        <p:spPr bwMode="auto">
          <a:xfrm>
            <a:off x="3736975" y="6484938"/>
            <a:ext cx="2895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ctr">
              <a:buFont typeface="Arial" panose="020B0604020202020204" pitchFamily="34" charset="0"/>
              <a:buNone/>
              <a:defRPr sz="1400"/>
            </a:lvl1pPr>
          </a:lstStyle>
          <a:p>
            <a:pPr>
              <a:defRPr/>
            </a:pPr>
            <a:endParaRPr lang="en-US" altLang="en-US"/>
          </a:p>
        </p:txBody>
      </p:sp>
      <p:sp>
        <p:nvSpPr>
          <p:cNvPr id="2056" name="Rectangle 8"/>
          <p:cNvSpPr>
            <a:spLocks noGrp="1" noChangeArrowheads="1"/>
          </p:cNvSpPr>
          <p:nvPr>
            <p:ph type="sldNum" sz="quarter" idx="4"/>
          </p:nvPr>
        </p:nvSpPr>
        <p:spPr bwMode="auto">
          <a:xfrm>
            <a:off x="687705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lvl1pPr>
          </a:lstStyle>
          <a:p>
            <a:pPr>
              <a:defRPr/>
            </a:pPr>
            <a:fld id="{3E8546C0-67A8-4E20-AACB-D5587FF8EFB7}" type="slidenum">
              <a:rPr lang="en-US" altLang="zh-CN"/>
              <a:pPr>
                <a:defRPr/>
              </a:pPr>
              <a:t>‹#›</a:t>
            </a:fld>
            <a:endParaRPr lang="en-US" altLang="zh-CN" sz="1800" dirty="0"/>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3"/>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p:cBhvr>
                                        <p:cTn id="9" dur="1000"/>
                                        <p:tgtEl>
                                          <p:spTgt spid="2052"/>
                                        </p:tgtEl>
                                      </p:cBhvr>
                                    </p:animEffect>
                                  </p:childTnLst>
                                </p:cTn>
                              </p:par>
                            </p:childTnLst>
                          </p:cTn>
                        </p:par>
                        <p:par>
                          <p:cTn id="10" fill="hold" nodeType="afterGroup">
                            <p:stCondLst>
                              <p:cond delay="2550"/>
                            </p:stCondLst>
                            <p:childTnLst>
                              <p:par>
                                <p:cTn id="11" presetID="22" presetClass="entr" presetSubtype="8" fill="hold" grpId="0" nodeType="afterEffect">
                                  <p:stCondLst>
                                    <p:cond delay="0"/>
                                  </p:stCondLst>
                                  <p:childTnLst>
                                    <p:set>
                                      <p:cBhvr>
                                        <p:cTn id="12" dur="1" fill="hold">
                                          <p:stCondLst>
                                            <p:cond delay="0"/>
                                          </p:stCondLst>
                                        </p:cTn>
                                        <p:tgtEl>
                                          <p:spTgt spid="2053">
                                            <p:txEl>
                                              <p:pRg st="0" end="0"/>
                                            </p:txEl>
                                          </p:spTgt>
                                        </p:tgtEl>
                                        <p:attrNameLst>
                                          <p:attrName>style.visibility</p:attrName>
                                        </p:attrNameLst>
                                      </p:cBhvr>
                                      <p:to>
                                        <p:strVal val="visible"/>
                                      </p:to>
                                    </p:set>
                                    <p:animEffect>
                                      <p:cBhvr>
                                        <p:cTn id="13" dur="500"/>
                                        <p:tgtEl>
                                          <p:spTgt spid="2053">
                                            <p:txEl>
                                              <p:pRg st="0" end="0"/>
                                            </p:txEl>
                                          </p:spTgt>
                                        </p:tgtEl>
                                      </p:cBhvr>
                                    </p:animEffect>
                                  </p:childTnLst>
                                </p:cTn>
                              </p:par>
                            </p:childTnLst>
                          </p:cTn>
                        </p:par>
                        <p:par>
                          <p:cTn id="14" fill="hold" nodeType="afterGroup">
                            <p:stCondLst>
                              <p:cond delay="3050"/>
                            </p:stCondLst>
                            <p:childTnLst>
                              <p:par>
                                <p:cTn id="15" presetID="22" presetClass="entr" presetSubtype="8" fill="hold" grpId="0" nodeType="afterEffect">
                                  <p:stCondLst>
                                    <p:cond delay="0"/>
                                  </p:stCondLst>
                                  <p:childTnLst>
                                    <p:set>
                                      <p:cBhvr>
                                        <p:cTn id="16" dur="1" fill="hold">
                                          <p:stCondLst>
                                            <p:cond delay="0"/>
                                          </p:stCondLst>
                                        </p:cTn>
                                        <p:tgtEl>
                                          <p:spTgt spid="2053">
                                            <p:txEl>
                                              <p:pRg st="1" end="1"/>
                                            </p:txEl>
                                          </p:spTgt>
                                        </p:tgtEl>
                                        <p:attrNameLst>
                                          <p:attrName>style.visibility</p:attrName>
                                        </p:attrNameLst>
                                      </p:cBhvr>
                                      <p:to>
                                        <p:strVal val="visible"/>
                                      </p:to>
                                    </p:set>
                                    <p:animEffect>
                                      <p:cBhvr>
                                        <p:cTn id="17" dur="500"/>
                                        <p:tgtEl>
                                          <p:spTgt spid="2053">
                                            <p:txEl>
                                              <p:pRg st="1" end="1"/>
                                            </p:txEl>
                                          </p:spTgt>
                                        </p:tgtEl>
                                      </p:cBhvr>
                                    </p:animEffect>
                                  </p:childTnLst>
                                </p:cTn>
                              </p:par>
                            </p:childTnLst>
                          </p:cTn>
                        </p:par>
                        <p:par>
                          <p:cTn id="18" fill="hold" nodeType="afterGroup">
                            <p:stCondLst>
                              <p:cond delay="3550"/>
                            </p:stCondLst>
                            <p:childTnLst>
                              <p:par>
                                <p:cTn id="19" presetID="22" presetClass="entr" presetSubtype="8" fill="hold" grpId="0" nodeType="afterEffect">
                                  <p:stCondLst>
                                    <p:cond delay="0"/>
                                  </p:stCondLst>
                                  <p:childTnLst>
                                    <p:set>
                                      <p:cBhvr>
                                        <p:cTn id="20" dur="1" fill="hold">
                                          <p:stCondLst>
                                            <p:cond delay="0"/>
                                          </p:stCondLst>
                                        </p:cTn>
                                        <p:tgtEl>
                                          <p:spTgt spid="2053">
                                            <p:txEl>
                                              <p:pRg st="2" end="2"/>
                                            </p:txEl>
                                          </p:spTgt>
                                        </p:tgtEl>
                                        <p:attrNameLst>
                                          <p:attrName>style.visibility</p:attrName>
                                        </p:attrNameLst>
                                      </p:cBhvr>
                                      <p:to>
                                        <p:strVal val="visible"/>
                                      </p:to>
                                    </p:set>
                                    <p:animEffect>
                                      <p:cBhvr>
                                        <p:cTn id="21" dur="500"/>
                                        <p:tgtEl>
                                          <p:spTgt spid="2053">
                                            <p:txEl>
                                              <p:pRg st="2" end="2"/>
                                            </p:txEl>
                                          </p:spTgt>
                                        </p:tgtEl>
                                      </p:cBhvr>
                                    </p:animEffect>
                                  </p:childTnLst>
                                </p:cTn>
                              </p:par>
                            </p:childTnLst>
                          </p:cTn>
                        </p:par>
                        <p:par>
                          <p:cTn id="22" fill="hold" nodeType="afterGroup">
                            <p:stCondLst>
                              <p:cond delay="4050"/>
                            </p:stCondLst>
                            <p:childTnLst>
                              <p:par>
                                <p:cTn id="23" presetID="22" presetClass="entr" presetSubtype="8" fill="hold" grpId="0" nodeType="afterEffect">
                                  <p:stCondLst>
                                    <p:cond delay="0"/>
                                  </p:stCondLst>
                                  <p:childTnLst>
                                    <p:set>
                                      <p:cBhvr>
                                        <p:cTn id="24" dur="1" fill="hold">
                                          <p:stCondLst>
                                            <p:cond delay="0"/>
                                          </p:stCondLst>
                                        </p:cTn>
                                        <p:tgtEl>
                                          <p:spTgt spid="2053">
                                            <p:txEl>
                                              <p:pRg st="3" end="3"/>
                                            </p:txEl>
                                          </p:spTgt>
                                        </p:tgtEl>
                                        <p:attrNameLst>
                                          <p:attrName>style.visibility</p:attrName>
                                        </p:attrNameLst>
                                      </p:cBhvr>
                                      <p:to>
                                        <p:strVal val="visible"/>
                                      </p:to>
                                    </p:set>
                                    <p:animEffect>
                                      <p:cBhvr>
                                        <p:cTn id="25" dur="500"/>
                                        <p:tgtEl>
                                          <p:spTgt spid="2053">
                                            <p:txEl>
                                              <p:pRg st="3" end="3"/>
                                            </p:txEl>
                                          </p:spTgt>
                                        </p:tgtEl>
                                      </p:cBhvr>
                                    </p:animEffect>
                                  </p:childTnLst>
                                </p:cTn>
                              </p:par>
                            </p:childTnLst>
                          </p:cTn>
                        </p:par>
                        <p:par>
                          <p:cTn id="26" fill="hold" nodeType="afterGroup">
                            <p:stCondLst>
                              <p:cond delay="4550"/>
                            </p:stCondLst>
                            <p:childTnLst>
                              <p:par>
                                <p:cTn id="27" presetID="22" presetClass="entr" presetSubtype="8" fill="hold" grpId="0" nodeType="afterEffect">
                                  <p:stCondLst>
                                    <p:cond delay="0"/>
                                  </p:stCondLst>
                                  <p:childTnLst>
                                    <p:set>
                                      <p:cBhvr>
                                        <p:cTn id="28" dur="1" fill="hold">
                                          <p:stCondLst>
                                            <p:cond delay="0"/>
                                          </p:stCondLst>
                                        </p:cTn>
                                        <p:tgtEl>
                                          <p:spTgt spid="2053">
                                            <p:txEl>
                                              <p:pRg st="4" end="4"/>
                                            </p:txEl>
                                          </p:spTgt>
                                        </p:tgtEl>
                                        <p:attrNameLst>
                                          <p:attrName>style.visibility</p:attrName>
                                        </p:attrNameLst>
                                      </p:cBhvr>
                                      <p:to>
                                        <p:strVal val="visible"/>
                                      </p:to>
                                    </p:set>
                                    <p:animEffect>
                                      <p:cBhvr>
                                        <p:cTn id="29" dur="500"/>
                                        <p:tgtEl>
                                          <p:spTgt spid="20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ldLvl="0" autoUpdateAnimBg="0"/>
      <p:bldP spid="2053" grpId="0" build="p" bldLvl="0" autoUpdateAnimBg="0">
        <p:tmplLst>
          <p:tmpl lvl="1">
            <p:tnLst>
              <p:par>
                <p:cTn presetID="22" presetClass="entr" presetSubtype="8"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p:cBhvr>
                        <p:cTn dur="500"/>
                        <p:tgtEl>
                          <p:spTgt spid="205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p:cBhvr>
                        <p:cTn dur="500"/>
                        <p:tgtEl>
                          <p:spTgt spid="205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p:cBhvr>
                        <p:cTn dur="500"/>
                        <p:tgtEl>
                          <p:spTgt spid="205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p:cBhvr>
                        <p:cTn dur="500"/>
                        <p:tgtEl>
                          <p:spTgt spid="205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p:cBhvr>
                        <p:cTn dur="500"/>
                        <p:tgtEl>
                          <p:spTgt spid="2053"/>
                        </p:tgtEl>
                      </p:cBhvr>
                    </p:animEffect>
                  </p:childTnLst>
                </p:cTn>
              </p:par>
            </p:tnLst>
          </p:tmpl>
        </p:tmplLst>
      </p:bldP>
    </p:bldLst>
  </p:timing>
  <p:txStyles>
    <p:title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2" descr="M62GMIS0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title" idx="4294967295"/>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3076" name="Rectangle 5"/>
          <p:cNvSpPr>
            <a:spLocks noGrp="1" noChangeArrowheads="1"/>
          </p:cNvSpPr>
          <p:nvPr>
            <p:ph type="body" idx="1"/>
          </p:nvPr>
        </p:nvSpPr>
        <p:spPr bwMode="auto">
          <a:xfrm>
            <a:off x="1187450" y="1052513"/>
            <a:ext cx="78486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3077" name="Rectangle 6"/>
          <p:cNvSpPr>
            <a:spLocks noGrp="1" noChangeArrowheads="1"/>
          </p:cNvSpPr>
          <p:nvPr>
            <p:ph type="dt" sz="half" idx="2"/>
          </p:nvPr>
        </p:nvSpPr>
        <p:spPr bwMode="auto">
          <a:xfrm>
            <a:off x="135890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a:p>
        </p:txBody>
      </p:sp>
      <p:sp>
        <p:nvSpPr>
          <p:cNvPr id="3078" name="Rectangle 7"/>
          <p:cNvSpPr>
            <a:spLocks noGrp="1" noChangeArrowheads="1"/>
          </p:cNvSpPr>
          <p:nvPr>
            <p:ph type="ftr" sz="quarter" idx="3"/>
          </p:nvPr>
        </p:nvSpPr>
        <p:spPr bwMode="auto">
          <a:xfrm>
            <a:off x="3736975" y="6484938"/>
            <a:ext cx="2895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ctr">
              <a:buFont typeface="Arial" panose="020B0604020202020204" pitchFamily="34" charset="0"/>
              <a:buNone/>
              <a:defRPr sz="1400"/>
            </a:lvl1pPr>
          </a:lstStyle>
          <a:p>
            <a:pPr>
              <a:defRPr/>
            </a:pPr>
            <a:endParaRPr lang="en-US" altLang="en-US"/>
          </a:p>
        </p:txBody>
      </p:sp>
      <p:sp>
        <p:nvSpPr>
          <p:cNvPr id="3079" name="Rectangle 8"/>
          <p:cNvSpPr>
            <a:spLocks noGrp="1" noChangeArrowheads="1"/>
          </p:cNvSpPr>
          <p:nvPr>
            <p:ph type="sldNum" sz="quarter" idx="4"/>
          </p:nvPr>
        </p:nvSpPr>
        <p:spPr bwMode="auto">
          <a:xfrm>
            <a:off x="6877050" y="6484938"/>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lvl1pPr>
          </a:lstStyle>
          <a:p>
            <a:pPr>
              <a:defRPr/>
            </a:pPr>
            <a:fld id="{CE8A6F7C-0F27-4FC4-A647-9D17543F4887}" type="slidenum">
              <a:rPr lang="en-US" altLang="zh-CN"/>
              <a:pPr>
                <a:defRPr/>
              </a:pPr>
              <a:t>‹#›</a:t>
            </a:fld>
            <a:endParaRPr lang="en-US" altLang="zh-CN" sz="1800" dirty="0"/>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3"/>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p:cBhvr>
                                        <p:cTn id="9" dur="1000"/>
                                        <p:tgtEl>
                                          <p:spTgt spid="3075"/>
                                        </p:tgtEl>
                                      </p:cBhvr>
                                    </p:animEffect>
                                  </p:childTnLst>
                                </p:cTn>
                              </p:par>
                            </p:childTnLst>
                          </p:cTn>
                        </p:par>
                        <p:par>
                          <p:cTn id="10" fill="hold" nodeType="afterGroup">
                            <p:stCondLst>
                              <p:cond delay="2550"/>
                            </p:stCondLst>
                            <p:childTnLst>
                              <p:par>
                                <p:cTn id="11" presetID="22" presetClass="entr" presetSubtype="8"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p:cBhvr>
                                        <p:cTn id="13" dur="500"/>
                                        <p:tgtEl>
                                          <p:spTgt spid="3076">
                                            <p:txEl>
                                              <p:pRg st="0" end="0"/>
                                            </p:txEl>
                                          </p:spTgt>
                                        </p:tgtEl>
                                      </p:cBhvr>
                                    </p:animEffect>
                                  </p:childTnLst>
                                </p:cTn>
                              </p:par>
                            </p:childTnLst>
                          </p:cTn>
                        </p:par>
                        <p:par>
                          <p:cTn id="14" fill="hold" nodeType="afterGroup">
                            <p:stCondLst>
                              <p:cond delay="3050"/>
                            </p:stCondLst>
                            <p:childTnLst>
                              <p:par>
                                <p:cTn id="15" presetID="22" presetClass="entr" presetSubtype="8" fill="hold" grpId="0" nodeType="afterEffect">
                                  <p:stCondLst>
                                    <p:cond delay="0"/>
                                  </p:stCondLst>
                                  <p:childTnLst>
                                    <p:set>
                                      <p:cBhvr>
                                        <p:cTn id="16" dur="1" fill="hold">
                                          <p:stCondLst>
                                            <p:cond delay="0"/>
                                          </p:stCondLst>
                                        </p:cTn>
                                        <p:tgtEl>
                                          <p:spTgt spid="3076">
                                            <p:txEl>
                                              <p:pRg st="1" end="1"/>
                                            </p:txEl>
                                          </p:spTgt>
                                        </p:tgtEl>
                                        <p:attrNameLst>
                                          <p:attrName>style.visibility</p:attrName>
                                        </p:attrNameLst>
                                      </p:cBhvr>
                                      <p:to>
                                        <p:strVal val="visible"/>
                                      </p:to>
                                    </p:set>
                                    <p:animEffect>
                                      <p:cBhvr>
                                        <p:cTn id="17" dur="500"/>
                                        <p:tgtEl>
                                          <p:spTgt spid="3076">
                                            <p:txEl>
                                              <p:pRg st="1" end="1"/>
                                            </p:txEl>
                                          </p:spTgt>
                                        </p:tgtEl>
                                      </p:cBhvr>
                                    </p:animEffect>
                                  </p:childTnLst>
                                </p:cTn>
                              </p:par>
                            </p:childTnLst>
                          </p:cTn>
                        </p:par>
                        <p:par>
                          <p:cTn id="18" fill="hold" nodeType="afterGroup">
                            <p:stCondLst>
                              <p:cond delay="3550"/>
                            </p:stCondLst>
                            <p:childTnLst>
                              <p:par>
                                <p:cTn id="19" presetID="22" presetClass="entr" presetSubtype="8" fill="hold" grpId="0" nodeType="afterEffect">
                                  <p:stCondLst>
                                    <p:cond delay="0"/>
                                  </p:stCondLst>
                                  <p:childTnLst>
                                    <p:set>
                                      <p:cBhvr>
                                        <p:cTn id="20" dur="1" fill="hold">
                                          <p:stCondLst>
                                            <p:cond delay="0"/>
                                          </p:stCondLst>
                                        </p:cTn>
                                        <p:tgtEl>
                                          <p:spTgt spid="3076">
                                            <p:txEl>
                                              <p:pRg st="2" end="2"/>
                                            </p:txEl>
                                          </p:spTgt>
                                        </p:tgtEl>
                                        <p:attrNameLst>
                                          <p:attrName>style.visibility</p:attrName>
                                        </p:attrNameLst>
                                      </p:cBhvr>
                                      <p:to>
                                        <p:strVal val="visible"/>
                                      </p:to>
                                    </p:set>
                                    <p:animEffect>
                                      <p:cBhvr>
                                        <p:cTn id="21" dur="500"/>
                                        <p:tgtEl>
                                          <p:spTgt spid="3076">
                                            <p:txEl>
                                              <p:pRg st="2" end="2"/>
                                            </p:txEl>
                                          </p:spTgt>
                                        </p:tgtEl>
                                      </p:cBhvr>
                                    </p:animEffect>
                                  </p:childTnLst>
                                </p:cTn>
                              </p:par>
                            </p:childTnLst>
                          </p:cTn>
                        </p:par>
                        <p:par>
                          <p:cTn id="22" fill="hold" nodeType="afterGroup">
                            <p:stCondLst>
                              <p:cond delay="4050"/>
                            </p:stCondLst>
                            <p:childTnLst>
                              <p:par>
                                <p:cTn id="23" presetID="22" presetClass="entr" presetSubtype="8" fill="hold" grpId="0" nodeType="after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Effect>
                                      <p:cBhvr>
                                        <p:cTn id="25" dur="500"/>
                                        <p:tgtEl>
                                          <p:spTgt spid="3076">
                                            <p:txEl>
                                              <p:pRg st="3" end="3"/>
                                            </p:txEl>
                                          </p:spTgt>
                                        </p:tgtEl>
                                      </p:cBhvr>
                                    </p:animEffect>
                                  </p:childTnLst>
                                </p:cTn>
                              </p:par>
                            </p:childTnLst>
                          </p:cTn>
                        </p:par>
                        <p:par>
                          <p:cTn id="26" fill="hold" nodeType="afterGroup">
                            <p:stCondLst>
                              <p:cond delay="4550"/>
                            </p:stCondLst>
                            <p:childTnLst>
                              <p:par>
                                <p:cTn id="27" presetID="22" presetClass="entr" presetSubtype="8" fill="hold" grpId="0" nodeType="afterEffect">
                                  <p:stCondLst>
                                    <p:cond delay="0"/>
                                  </p:stCondLst>
                                  <p:childTnLst>
                                    <p:set>
                                      <p:cBhvr>
                                        <p:cTn id="28" dur="1" fill="hold">
                                          <p:stCondLst>
                                            <p:cond delay="0"/>
                                          </p:stCondLst>
                                        </p:cTn>
                                        <p:tgtEl>
                                          <p:spTgt spid="3076">
                                            <p:txEl>
                                              <p:pRg st="4" end="4"/>
                                            </p:txEl>
                                          </p:spTgt>
                                        </p:tgtEl>
                                        <p:attrNameLst>
                                          <p:attrName>style.visibility</p:attrName>
                                        </p:attrNameLst>
                                      </p:cBhvr>
                                      <p:to>
                                        <p:strVal val="visible"/>
                                      </p:to>
                                    </p:set>
                                    <p:animEffect>
                                      <p:cBhvr>
                                        <p:cTn id="29" dur="5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autoUpdateAnimBg="0"/>
      <p:bldP spid="3076" grpId="0" build="p" bldLvl="0" autoUpdateAnimBg="0">
        <p:tmplLst>
          <p:tmpl lvl="1">
            <p:tnLst>
              <p:par>
                <p:cTn presetID="22" presetClass="entr" presetSubtype="8"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p:cBhvr>
                        <p:cTn dur="500"/>
                        <p:tgtEl>
                          <p:spTgt spid="307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p:cBhvr>
                        <p:cTn dur="500"/>
                        <p:tgtEl>
                          <p:spTgt spid="307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p:cBhvr>
                        <p:cTn dur="500"/>
                        <p:tgtEl>
                          <p:spTgt spid="307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p:cBhvr>
                        <p:cTn dur="500"/>
                        <p:tgtEl>
                          <p:spTgt spid="307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p:cBhvr>
                        <p:cTn dur="500"/>
                        <p:tgtEl>
                          <p:spTgt spid="3076"/>
                        </p:tgtEl>
                      </p:cBhvr>
                    </p:animEffect>
                  </p:childTnLst>
                </p:cTn>
              </p:par>
            </p:tnLst>
          </p:tmpl>
        </p:tmplLst>
      </p:bldP>
    </p:bldLst>
  </p:timing>
  <p:txStyles>
    <p:title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FFFFFF"/>
              </a:gs>
              <a:gs pos="100000">
                <a:srgbClr val="D9D9D9"/>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lgn="ctr">
              <a:defRPr/>
            </a:pPr>
            <a:endParaRPr lang="en-US" altLang="en-US" sz="1800" smtClean="0">
              <a:solidFill>
                <a:srgbClr val="000000"/>
              </a:solidFill>
              <a:sym typeface="Arial" panose="020B0604020202020204" pitchFamily="34" charset="0"/>
            </a:endParaRPr>
          </a:p>
        </p:txBody>
      </p:sp>
      <p:sp>
        <p:nvSpPr>
          <p:cNvPr id="4099" name="Rectangle 3"/>
          <p:cNvSpPr>
            <a:spLocks noChangeArrowheads="1"/>
          </p:cNvSpPr>
          <p:nvPr/>
        </p:nvSpPr>
        <p:spPr bwMode="auto">
          <a:xfrm>
            <a:off x="-92075" y="6453188"/>
            <a:ext cx="8531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lgn="r">
              <a:defRPr/>
            </a:pPr>
            <a:r>
              <a:rPr lang="en-US" altLang="zh-CN" sz="1200" smtClean="0">
                <a:solidFill>
                  <a:srgbClr val="4D4D4D"/>
                </a:solidFill>
                <a:latin typeface="Neo Sans" charset="0"/>
                <a:sym typeface="Neo Sans" charset="0"/>
              </a:rPr>
              <a:t>m62 visualcommunications is the global leader in presentation effectiveness, from offices in the UK, USA, and Singapore</a:t>
            </a:r>
            <a:endParaRPr lang="en-US" altLang="zh-CN" smtClean="0"/>
          </a:p>
        </p:txBody>
      </p:sp>
      <p:pic>
        <p:nvPicPr>
          <p:cNvPr id="4100"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a:hlinkClick r:id="rId15"/>
          </p:cNvPr>
          <p:cNvSpPr>
            <a:spLocks noChangeArrowheads="1"/>
          </p:cNvSpPr>
          <p:nvPr/>
        </p:nvSpPr>
        <p:spPr bwMode="auto">
          <a:xfrm>
            <a:off x="379413" y="2290763"/>
            <a:ext cx="16367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nchor="ctr">
            <a:spAutoFit/>
          </a:bodyP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defRPr/>
            </a:pPr>
            <a:r>
              <a:rPr lang="en-US" altLang="zh-CN" sz="1400" smtClean="0">
                <a:solidFill>
                  <a:srgbClr val="135971"/>
                </a:solidFill>
                <a:latin typeface="Neo Sans" charset="0"/>
                <a:sym typeface="Neo Sans" charset="0"/>
              </a:rPr>
              <a:t>Beyond Bullet Points</a:t>
            </a:r>
            <a:endParaRPr lang="en-US" altLang="zh-CN" smtClean="0"/>
          </a:p>
        </p:txBody>
      </p:sp>
      <p:sp>
        <p:nvSpPr>
          <p:cNvPr id="4105" name="Text Box 9">
            <a:hlinkClick r:id="rId17"/>
          </p:cNvPr>
          <p:cNvSpPr>
            <a:spLocks noChangeArrowheads="1"/>
          </p:cNvSpPr>
          <p:nvPr/>
        </p:nvSpPr>
        <p:spPr bwMode="auto">
          <a:xfrm>
            <a:off x="379413" y="4189413"/>
            <a:ext cx="141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nchor="ctr">
            <a:spAutoFit/>
          </a:bodyP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defRPr/>
            </a:pPr>
            <a:r>
              <a:rPr lang="en-US" altLang="zh-CN" sz="1400" smtClean="0">
                <a:solidFill>
                  <a:srgbClr val="135971"/>
                </a:solidFill>
                <a:latin typeface="Neo Sans" charset="0"/>
                <a:sym typeface="Neo Sans" charset="0"/>
              </a:rPr>
              <a:t>PowerPoint Slides</a:t>
            </a:r>
            <a:endParaRPr lang="en-US" altLang="zh-CN" smtClean="0"/>
          </a:p>
        </p:txBody>
      </p:sp>
      <p:sp>
        <p:nvSpPr>
          <p:cNvPr id="4106" name="Text Box 10">
            <a:hlinkClick r:id="rId19"/>
          </p:cNvPr>
          <p:cNvSpPr>
            <a:spLocks noChangeArrowheads="1"/>
          </p:cNvSpPr>
          <p:nvPr/>
        </p:nvSpPr>
        <p:spPr bwMode="auto">
          <a:xfrm>
            <a:off x="379413" y="6084888"/>
            <a:ext cx="1598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nchor="ctr">
            <a:spAutoFit/>
          </a:bodyP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defRPr/>
            </a:pPr>
            <a:r>
              <a:rPr lang="en-US" altLang="zh-CN" sz="1400" smtClean="0">
                <a:solidFill>
                  <a:srgbClr val="135971"/>
                </a:solidFill>
                <a:latin typeface="Neo Sans" charset="0"/>
                <a:sym typeface="Neo Sans" charset="0"/>
              </a:rPr>
              <a:t>PowerPoint Training</a:t>
            </a:r>
            <a:endParaRPr lang="en-US" altLang="zh-CN" smtClean="0"/>
          </a:p>
        </p:txBody>
      </p:sp>
      <p:pic>
        <p:nvPicPr>
          <p:cNvPr id="4107"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2"/>
          <p:cNvSpPr>
            <a:spLocks noChangeArrowheads="1"/>
          </p:cNvSpPr>
          <p:nvPr/>
        </p:nvSpPr>
        <p:spPr bwMode="auto">
          <a:xfrm>
            <a:off x="28575" y="188913"/>
            <a:ext cx="9115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SimSun" panose="02010600030101010101" pitchFamily="2" charset="-122"/>
              </a:defRPr>
            </a:lvl9pPr>
          </a:lstStyle>
          <a:p>
            <a:pPr algn="ctr">
              <a:defRPr/>
            </a:pPr>
            <a:r>
              <a:rPr lang="en-US" altLang="zh-CN" sz="2100" smtClean="0">
                <a:solidFill>
                  <a:srgbClr val="333333"/>
                </a:solidFill>
                <a:latin typeface="Neo Sans" charset="0"/>
                <a:sym typeface="Neo Sans" charset="0"/>
              </a:rPr>
              <a:t>It’s not the </a:t>
            </a:r>
            <a:r>
              <a:rPr lang="en-US" altLang="zh-CN" sz="2100" b="1" smtClean="0">
                <a:solidFill>
                  <a:srgbClr val="333333"/>
                </a:solidFill>
                <a:latin typeface="Neo Sans" charset="0"/>
                <a:sym typeface="Neo Sans" charset="0"/>
              </a:rPr>
              <a:t>design</a:t>
            </a:r>
            <a:r>
              <a:rPr lang="en-US" altLang="zh-CN" sz="2100" smtClean="0">
                <a:solidFill>
                  <a:srgbClr val="333333"/>
                </a:solidFill>
                <a:latin typeface="Neo Sans" charset="0"/>
                <a:sym typeface="Neo Sans" charset="0"/>
              </a:rPr>
              <a:t> of your template, it’s what you </a:t>
            </a:r>
            <a:r>
              <a:rPr lang="en-US" altLang="zh-CN" sz="2100" b="1" smtClean="0">
                <a:solidFill>
                  <a:srgbClr val="333333"/>
                </a:solidFill>
                <a:latin typeface="Neo Sans" charset="0"/>
                <a:sym typeface="Neo Sans" charset="0"/>
              </a:rPr>
              <a:t>do with it</a:t>
            </a:r>
            <a:r>
              <a:rPr lang="en-US" altLang="zh-CN" sz="2100" smtClean="0">
                <a:solidFill>
                  <a:srgbClr val="333333"/>
                </a:solidFill>
                <a:latin typeface="Neo Sans" charset="0"/>
                <a:sym typeface="Neo Sans" charset="0"/>
              </a:rPr>
              <a:t> that counts</a:t>
            </a:r>
            <a:endParaRPr lang="en-US" altLang="zh-CN" smtClean="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2000" kern="1200">
          <a:solidFill>
            <a:srgbClr val="333333"/>
          </a:solidFill>
          <a:latin typeface="+mj-lt"/>
          <a:ea typeface="+mj-ea"/>
          <a:cs typeface="+mj-cs"/>
          <a:sym typeface="Neo Sans" charset="0"/>
        </a:defRPr>
      </a:lvl1pPr>
      <a:lvl2pPr algn="ctr" rtl="0" eaLnBrk="0" fontAlgn="base" hangingPunct="0">
        <a:spcBef>
          <a:spcPct val="0"/>
        </a:spcBef>
        <a:spcAft>
          <a:spcPct val="0"/>
        </a:spcAft>
        <a:defRPr sz="2000">
          <a:solidFill>
            <a:srgbClr val="333333"/>
          </a:solidFill>
          <a:latin typeface="Neo Sans" charset="0"/>
          <a:ea typeface="Neo Sans" charset="0"/>
          <a:cs typeface="Neo Sans" charset="0"/>
          <a:sym typeface="Neo Sans" charset="0"/>
        </a:defRPr>
      </a:lvl2pPr>
      <a:lvl3pPr algn="ctr" rtl="0" eaLnBrk="0" fontAlgn="base" hangingPunct="0">
        <a:spcBef>
          <a:spcPct val="0"/>
        </a:spcBef>
        <a:spcAft>
          <a:spcPct val="0"/>
        </a:spcAft>
        <a:defRPr sz="2000">
          <a:solidFill>
            <a:srgbClr val="333333"/>
          </a:solidFill>
          <a:latin typeface="Neo Sans" charset="0"/>
          <a:ea typeface="Neo Sans" charset="0"/>
          <a:cs typeface="Neo Sans" charset="0"/>
          <a:sym typeface="Neo Sans" charset="0"/>
        </a:defRPr>
      </a:lvl3pPr>
      <a:lvl4pPr algn="ctr" rtl="0" eaLnBrk="0" fontAlgn="base" hangingPunct="0">
        <a:spcBef>
          <a:spcPct val="0"/>
        </a:spcBef>
        <a:spcAft>
          <a:spcPct val="0"/>
        </a:spcAft>
        <a:defRPr sz="2000">
          <a:solidFill>
            <a:srgbClr val="333333"/>
          </a:solidFill>
          <a:latin typeface="Neo Sans" charset="0"/>
          <a:ea typeface="Neo Sans" charset="0"/>
          <a:cs typeface="Neo Sans" charset="0"/>
          <a:sym typeface="Neo Sans" charset="0"/>
        </a:defRPr>
      </a:lvl4pPr>
      <a:lvl5pPr algn="ctr" rtl="0" eaLnBrk="0" fontAlgn="base" hangingPunct="0">
        <a:spcBef>
          <a:spcPct val="0"/>
        </a:spcBef>
        <a:spcAft>
          <a:spcPct val="0"/>
        </a:spcAft>
        <a:defRPr sz="2000">
          <a:solidFill>
            <a:srgbClr val="333333"/>
          </a:solidFill>
          <a:latin typeface="Neo Sans" charset="0"/>
          <a:ea typeface="Neo Sans" charset="0"/>
          <a:cs typeface="Neo Sans" charset="0"/>
          <a:sym typeface="Neo Sans" charset="0"/>
        </a:defRPr>
      </a:lvl5pPr>
      <a:lvl6pPr marL="457200" algn="ctr" rtl="0" fontAlgn="base">
        <a:spcBef>
          <a:spcPct val="0"/>
        </a:spcBef>
        <a:spcAft>
          <a:spcPct val="0"/>
        </a:spcAft>
        <a:defRPr sz="2000">
          <a:solidFill>
            <a:srgbClr val="333333"/>
          </a:solidFill>
          <a:latin typeface="Neo Sans" charset="0"/>
          <a:ea typeface="Neo Sans" charset="0"/>
          <a:cs typeface="Neo Sans" charset="0"/>
          <a:sym typeface="Neo Sans" charset="0"/>
        </a:defRPr>
      </a:lvl6pPr>
      <a:lvl7pPr marL="914400" algn="ctr" rtl="0" fontAlgn="base">
        <a:spcBef>
          <a:spcPct val="0"/>
        </a:spcBef>
        <a:spcAft>
          <a:spcPct val="0"/>
        </a:spcAft>
        <a:defRPr sz="2000">
          <a:solidFill>
            <a:srgbClr val="333333"/>
          </a:solidFill>
          <a:latin typeface="Neo Sans" charset="0"/>
          <a:ea typeface="Neo Sans" charset="0"/>
          <a:cs typeface="Neo Sans" charset="0"/>
          <a:sym typeface="Neo Sans" charset="0"/>
        </a:defRPr>
      </a:lvl7pPr>
      <a:lvl8pPr marL="1371600" algn="ctr" rtl="0" fontAlgn="base">
        <a:spcBef>
          <a:spcPct val="0"/>
        </a:spcBef>
        <a:spcAft>
          <a:spcPct val="0"/>
        </a:spcAft>
        <a:defRPr sz="2000">
          <a:solidFill>
            <a:srgbClr val="333333"/>
          </a:solidFill>
          <a:latin typeface="Neo Sans" charset="0"/>
          <a:ea typeface="Neo Sans" charset="0"/>
          <a:cs typeface="Neo Sans" charset="0"/>
          <a:sym typeface="Neo Sans" charset="0"/>
        </a:defRPr>
      </a:lvl8pPr>
      <a:lvl9pPr marL="1828800" algn="ctr" rtl="0" fontAlgn="base">
        <a:spcBef>
          <a:spcPct val="0"/>
        </a:spcBef>
        <a:spcAft>
          <a:spcPct val="0"/>
        </a:spcAft>
        <a:defRPr sz="2000">
          <a:solidFill>
            <a:srgbClr val="333333"/>
          </a:solidFill>
          <a:latin typeface="Neo Sans" charset="0"/>
          <a:ea typeface="Neo Sans" charset="0"/>
          <a:cs typeface="Neo Sans" charset="0"/>
          <a:sym typeface="Neo Sans"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stepbystep.ro/wp-content/uploads/2020/08/Adaptarea-Alternativei-Step-by-Step-in-pandemie.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oldsite.edu.ro/index.php/articles/19600" TargetMode="External"/><Relationship Id="rId2" Type="http://schemas.openxmlformats.org/officeDocument/2006/relationships/hyperlink" Target="http://programe.ise.ro/"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e.ise.ro/Portals/1/2013_CP_I_II/01_CLR_CP_II_OMEN.pdf" TargetMode="External"/><Relationship Id="rId7" Type="http://schemas.openxmlformats.org/officeDocument/2006/relationships/hyperlink" Target="http://programe.ise.ro/Portals/1/Curriculum/2014-12/22-Stiinte%20ale%20naturii_clasele%20a%20III-a%20-%20a%20IV-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programe.ise.ro/Portals/1/Curriculum/2014-12/21-Matematica_clasele%20a%20III-a%20-%20a%20IV-a.pdf" TargetMode="External"/><Relationship Id="rId5" Type="http://schemas.openxmlformats.org/officeDocument/2006/relationships/hyperlink" Target="http://programe.ise.ro/Portals/1/2013_CP_I_II/25_Matematica_explorarea_mediului_CP_II_OMEN.pdf" TargetMode="External"/><Relationship Id="rId4" Type="http://schemas.openxmlformats.org/officeDocument/2006/relationships/hyperlink" Target="http://programe.ise.ro/Portals/1/Curriculum/2014-12/01-Limba%20si%20literatura%20romana_clasele%20a%20III-a%20-%20a%20IV-a.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programe.ise.ro/Portals/1/Curriculum/2014-12/40-Arte%20vizuale%20si%20abilitati%20practice_clasele%20a%20III-a%20-%20a%20IV-a.pdf" TargetMode="External"/><Relationship Id="rId3" Type="http://schemas.openxmlformats.org/officeDocument/2006/relationships/hyperlink" Target="http://programe.ise.ro/Portals/1/Curriculum/2014-12/24-Geografie%20-%20clasa%20a%20IV-a.pdf" TargetMode="External"/><Relationship Id="rId7" Type="http://schemas.openxmlformats.org/officeDocument/2006/relationships/hyperlink" Target="http://programe.ise.ro/Portals/1/2013_CP_I_II/37_AVAB_CP_II_OMEN.pdf" TargetMode="External"/><Relationship Id="rId2" Type="http://schemas.openxmlformats.org/officeDocument/2006/relationships/hyperlink" Target="http://programe.ise.ro/Portals/1/Curriculum/2014-12/23-Istorie_clasa%20a%20IV-a.pdf" TargetMode="External"/><Relationship Id="rId1" Type="http://schemas.openxmlformats.org/officeDocument/2006/relationships/slideLayout" Target="../slideLayouts/slideLayout12.xml"/><Relationship Id="rId6" Type="http://schemas.openxmlformats.org/officeDocument/2006/relationships/hyperlink" Target="http://programe.ise.ro/Portals/1/Curriculum/2014-12/26-Educatie%20fizica_clasele%20a%20III-a-a%20IV-a.pdf" TargetMode="External"/><Relationship Id="rId11" Type="http://schemas.openxmlformats.org/officeDocument/2006/relationships/hyperlink" Target="http://programe.ise.ro/Portals/1/Curriculum/2014-12/27-Joc%20si%20miscare_clasele%20a%20III-a%20-%20a%20IV-a.pdf" TargetMode="External"/><Relationship Id="rId5" Type="http://schemas.openxmlformats.org/officeDocument/2006/relationships/hyperlink" Target="http://programe.ise.ro/Portals/1/2013_CP_I_II/54_Educatie%20fizica_CP_II_OMEN.pdf" TargetMode="External"/><Relationship Id="rId10" Type="http://schemas.openxmlformats.org/officeDocument/2006/relationships/hyperlink" Target="http://programe.ise.ro/Portals/1/Curriculum/2014-12/28-Muzica%20si%20miscare_clasele%20a%20III-a%20-%20a%20IV-a.pdf" TargetMode="External"/><Relationship Id="rId4" Type="http://schemas.openxmlformats.org/officeDocument/2006/relationships/hyperlink" Target="http://programe.ise.ro/Portals/1/Curriculum/2014-12/25-Educatie%20civica_clasele%20a%20III-a%20-%20a%20IV-a.pdf" TargetMode="External"/><Relationship Id="rId9" Type="http://schemas.openxmlformats.org/officeDocument/2006/relationships/hyperlink" Target="http://programe.ise.ro/Portals/1/2013_CP_I_II/38_Muzica_si_miscare_CP_II_OME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ograme.ise.ro/" TargetMode="External"/><Relationship Id="rId2" Type="http://schemas.openxmlformats.org/officeDocument/2006/relationships/hyperlink" Target="http://programe.ise.ro/Portals/1/2013_CP_I_II/55_Dezvoltare%20personala_CP_II_OMEN.pdf" TargetMode="External"/><Relationship Id="rId1" Type="http://schemas.openxmlformats.org/officeDocument/2006/relationships/slideLayout" Target="../slideLayouts/slideLayout12.xml"/><Relationship Id="rId5" Type="http://schemas.openxmlformats.org/officeDocument/2006/relationships/hyperlink" Target="https://www.edu.ro/sites/default/files/_fi%C8%99iere/Invatamant-Preuniversitar/2016/special/ORDIN_5575_Anexa_Metodologie-cadru_scolarizarea%20la%20domiciliu.pdf" TargetMode="External"/><Relationship Id="rId4" Type="http://schemas.openxmlformats.org/officeDocument/2006/relationships/hyperlink" Target="http://programe.ise.ro/Portals/1/Curriculum/Pl_cadru-actuale/Primar/1_OMEN_3.371_12.03.2%20013%20%20privind%20aprobarea%20planurilor-cadru%20inv_primar%20si%20a%20Metodologiei%20privind%20aplicarea%20planurilor-cadru%20de%20invatamant.pdf"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170" name="Picture 8" descr="M62GMIS004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idx="4294967295"/>
          </p:nvPr>
        </p:nvSpPr>
        <p:spPr>
          <a:xfrm>
            <a:off x="1219200" y="2514600"/>
            <a:ext cx="7772400" cy="2133600"/>
          </a:xfrm>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800" b="1" smtClean="0"/>
              <a:t/>
            </a:r>
            <a:br>
              <a:rPr lang="en-US" altLang="en-US" sz="2800" b="1" smtClean="0"/>
            </a:br>
            <a:r>
              <a:rPr lang="en-US" altLang="en-US" sz="2800" b="1" smtClean="0"/>
              <a:t>CONSFĂTUIREA  CADRELOR  DIDACTICE  DIN ÎNVĂȚĂMÂNTUL  PRIMAR </a:t>
            </a:r>
            <a:br>
              <a:rPr lang="en-US" altLang="en-US" sz="2800" b="1" smtClean="0"/>
            </a:br>
            <a:r>
              <a:rPr lang="en-US" altLang="en-US" sz="2800" b="1" smtClean="0"/>
              <a:t>AL  JUDE</a:t>
            </a:r>
            <a:r>
              <a:rPr lang="ro-RO" altLang="en-US" sz="2800" b="1" smtClean="0"/>
              <a:t>ŢULUI HARGHITA</a:t>
            </a:r>
            <a:r>
              <a:rPr lang="en-US" altLang="en-US" sz="2800" b="1" smtClean="0"/>
              <a:t> </a:t>
            </a:r>
            <a:r>
              <a:rPr lang="ro-RO" altLang="en-US" sz="2800" b="1" smtClean="0"/>
              <a:t/>
            </a:r>
            <a:br>
              <a:rPr lang="ro-RO" altLang="en-US" sz="2800" b="1" smtClean="0"/>
            </a:br>
            <a:r>
              <a:rPr lang="ro-RO" altLang="en-US" sz="2800" b="1" smtClean="0"/>
              <a:t/>
            </a:r>
            <a:br>
              <a:rPr lang="ro-RO" altLang="en-US" sz="2800" b="1" smtClean="0"/>
            </a:br>
            <a:r>
              <a:rPr lang="ro-RO" altLang="en-US" sz="2800" b="1" smtClean="0"/>
              <a:t/>
            </a:r>
            <a:br>
              <a:rPr lang="ro-RO" altLang="en-US" sz="2800" b="1" smtClean="0"/>
            </a:br>
            <a:r>
              <a:rPr lang="ro-RO" altLang="en-US" sz="2800" b="1" smtClean="0"/>
              <a:t/>
            </a:r>
            <a:br>
              <a:rPr lang="ro-RO" altLang="en-US" sz="2800" b="1" smtClean="0"/>
            </a:br>
            <a:r>
              <a:rPr lang="ro-RO" altLang="en-US" sz="2800" b="1" smtClean="0"/>
              <a:t/>
            </a:r>
            <a:br>
              <a:rPr lang="ro-RO" altLang="en-US" sz="2800" b="1" smtClean="0"/>
            </a:br>
            <a:r>
              <a:rPr lang="ro-RO" altLang="en-US" sz="2800" b="1" smtClean="0"/>
              <a:t/>
            </a:r>
            <a:br>
              <a:rPr lang="ro-RO" altLang="en-US" sz="2800" b="1" smtClean="0"/>
            </a:br>
            <a:r>
              <a:rPr lang="ro-RO" altLang="en-US" sz="2800" b="1" smtClean="0"/>
              <a:t/>
            </a:r>
            <a:br>
              <a:rPr lang="ro-RO" altLang="en-US" sz="2800" b="1" smtClean="0"/>
            </a:br>
            <a:r>
              <a:rPr lang="en-US" altLang="en-US" sz="2800" b="1" smtClean="0"/>
              <a:t> </a:t>
            </a:r>
            <a:br>
              <a:rPr lang="en-US" altLang="en-US" sz="2800" b="1" smtClean="0"/>
            </a:br>
            <a:r>
              <a:rPr lang="en-US" altLang="en-US" sz="2800" b="1" smtClean="0"/>
              <a:t> </a:t>
            </a:r>
            <a:r>
              <a:rPr lang="ro-RO" altLang="en-US" sz="2800" b="1" smtClean="0"/>
              <a:t> septembrie</a:t>
            </a:r>
            <a:r>
              <a:rPr lang="en-US" altLang="en-US" sz="2800" b="1" smtClean="0"/>
              <a:t> 20</a:t>
            </a:r>
            <a:r>
              <a:rPr lang="ro-RO" altLang="en-US" sz="2800" b="1" smtClean="0"/>
              <a:t>21</a:t>
            </a:r>
            <a:r>
              <a:rPr lang="en-US" altLang="en-US" sz="2800" b="1" smtClean="0"/>
              <a:t>   </a:t>
            </a:r>
            <a:br>
              <a:rPr lang="en-US" altLang="en-US" sz="2800" b="1" smtClean="0"/>
            </a:br>
            <a:endParaRPr lang="en-US" altLang="en-US" sz="2800" b="1" smtClean="0"/>
          </a:p>
        </p:txBody>
      </p:sp>
      <p:pic>
        <p:nvPicPr>
          <p:cNvPr id="71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3657600"/>
            <a:ext cx="4700587"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ppt_x</p:attrName>
                                        </p:attrNameLst>
                                      </p:cBhvr>
                                      <p:tavLst>
                                        <p:tav tm="0">
                                          <p:val>
                                            <p:strVal val="0-#ppt_w/2"/>
                                          </p:val>
                                        </p:tav>
                                        <p:tav tm="100000">
                                          <p:val>
                                            <p:strVal val="#ppt_x"/>
                                          </p:val>
                                        </p:tav>
                                      </p:tavLst>
                                    </p:anim>
                                    <p:anim calcmode="lin" valueType="num">
                                      <p:cBhvr>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16387" name="Google Shape;99;p2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7407"/>
          <a:stretch>
            <a:fillRect/>
          </a:stretch>
        </p:blipFill>
        <p:spPr bwMode="auto">
          <a:xfrm>
            <a:off x="1304925" y="1219200"/>
            <a:ext cx="7731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2954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18435" name="Google Shape;114;p2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8168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ro-RO" altLang="en-US" b="1" smtClean="0"/>
              <a:t>PLANIFICARE ȘI PROIECTARE</a:t>
            </a:r>
            <a:endParaRPr lang="en-US" altLang="en-US" b="1" smtClean="0"/>
          </a:p>
        </p:txBody>
      </p:sp>
      <p:sp>
        <p:nvSpPr>
          <p:cNvPr id="19459" name="Google Shape;119;p23"/>
          <p:cNvSpPr txBox="1">
            <a:spLocks/>
          </p:cNvSpPr>
          <p:nvPr/>
        </p:nvSpPr>
        <p:spPr bwMode="auto">
          <a:xfrm>
            <a:off x="838200" y="954088"/>
            <a:ext cx="312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25" tIns="91425" rIns="91425" bIns="91425"/>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Clr>
                <a:srgbClr val="000000"/>
              </a:buClr>
              <a:buSzPts val="1000"/>
              <a:buFontTx/>
              <a:buNone/>
            </a:pPr>
            <a:r>
              <a:rPr lang="ro-RO" altLang="en-US" sz="1800" b="1"/>
              <a:t>Unitatea de învățare -</a:t>
            </a:r>
          </a:p>
          <a:p>
            <a:pPr>
              <a:spcBef>
                <a:spcPct val="0"/>
              </a:spcBef>
              <a:buSzPts val="1000"/>
              <a:buFontTx/>
              <a:buNone/>
            </a:pPr>
            <a:endParaRPr lang="en-US" altLang="en-US" sz="2500"/>
          </a:p>
        </p:txBody>
      </p:sp>
      <p:pic>
        <p:nvPicPr>
          <p:cNvPr id="19460" name="Google Shape;121;p2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95363"/>
            <a:ext cx="495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9200" y="1376363"/>
            <a:ext cx="7620000" cy="1477962"/>
          </a:xfrm>
          <a:prstGeom prst="rect">
            <a:avLst/>
          </a:prstGeom>
        </p:spPr>
        <p:txBody>
          <a:bodyPr>
            <a:spAutoFit/>
          </a:bodyPr>
          <a:lstStyle/>
          <a:p>
            <a:pPr marL="457200" indent="-317500" algn="just">
              <a:spcBef>
                <a:spcPts val="0"/>
              </a:spcBef>
              <a:spcAft>
                <a:spcPts val="0"/>
              </a:spcAft>
              <a:buClr>
                <a:srgbClr val="215828"/>
              </a:buClr>
              <a:buSzPts val="1400"/>
              <a:buFont typeface="Trebuchet MS"/>
              <a:buChar char="●"/>
              <a:defRPr/>
            </a:pPr>
            <a:r>
              <a:rPr lang="en-US" sz="1800" dirty="0">
                <a:latin typeface="+mn-lt"/>
                <a:ea typeface="Trebuchet MS"/>
                <a:cs typeface="Trebuchet MS"/>
                <a:sym typeface="Trebuchet MS"/>
              </a:rPr>
              <a:t>este unitară din punct de </a:t>
            </a:r>
            <a:r>
              <a:rPr lang="en-US" sz="1800" dirty="0" err="1">
                <a:latin typeface="+mn-lt"/>
                <a:ea typeface="Trebuchet MS"/>
                <a:cs typeface="Trebuchet MS"/>
                <a:sym typeface="Trebuchet MS"/>
              </a:rPr>
              <a:t>vedere</a:t>
            </a:r>
            <a:r>
              <a:rPr lang="en-US" sz="1800" dirty="0">
                <a:latin typeface="+mn-lt"/>
                <a:ea typeface="Trebuchet MS"/>
                <a:cs typeface="Trebuchet MS"/>
                <a:sym typeface="Trebuchet MS"/>
              </a:rPr>
              <a:t> </a:t>
            </a:r>
            <a:r>
              <a:rPr lang="en-US" sz="1800" dirty="0" err="1">
                <a:latin typeface="+mn-lt"/>
                <a:ea typeface="Trebuchet MS"/>
                <a:cs typeface="Trebuchet MS"/>
                <a:sym typeface="Trebuchet MS"/>
              </a:rPr>
              <a:t>tematic</a:t>
            </a:r>
            <a:r>
              <a:rPr lang="ro-RO" sz="1800" dirty="0">
                <a:latin typeface="+mn-lt"/>
                <a:ea typeface="Trebuchet MS"/>
                <a:cs typeface="Trebuchet MS"/>
                <a:sym typeface="Trebuchet MS"/>
              </a:rPr>
              <a:t>;</a:t>
            </a:r>
          </a:p>
          <a:p>
            <a:pPr marL="457200" indent="-317500" algn="just">
              <a:spcBef>
                <a:spcPts val="0"/>
              </a:spcBef>
              <a:spcAft>
                <a:spcPts val="0"/>
              </a:spcAft>
              <a:buClr>
                <a:srgbClr val="215828"/>
              </a:buClr>
              <a:buSzPts val="1400"/>
              <a:buFont typeface="Trebuchet MS"/>
              <a:buChar char="●"/>
              <a:defRPr/>
            </a:pPr>
            <a:r>
              <a:rPr lang="en-US" sz="1800" b="1" dirty="0">
                <a:latin typeface="+mn-lt"/>
              </a:rPr>
              <a:t>permite</a:t>
            </a:r>
            <a:r>
              <a:rPr lang="en-US" sz="1800" dirty="0">
                <a:latin typeface="+mn-lt"/>
              </a:rPr>
              <a:t> formarea la elevi a unui comportament specific prin formarea unor </a:t>
            </a:r>
            <a:r>
              <a:rPr lang="en-US" sz="1800" dirty="0" err="1">
                <a:latin typeface="+mn-lt"/>
              </a:rPr>
              <a:t>competenţe</a:t>
            </a:r>
            <a:r>
              <a:rPr lang="en-US" sz="1800" dirty="0">
                <a:latin typeface="+mn-lt"/>
              </a:rPr>
              <a:t> </a:t>
            </a:r>
            <a:r>
              <a:rPr lang="en-US" sz="1800" dirty="0" smtClean="0">
                <a:latin typeface="+mn-lt"/>
              </a:rPr>
              <a:t>specific</a:t>
            </a:r>
            <a:r>
              <a:rPr lang="ro-RO" sz="1800" dirty="0">
                <a:latin typeface="+mn-lt"/>
              </a:rPr>
              <a:t>e</a:t>
            </a:r>
            <a:r>
              <a:rPr lang="ro-RO" sz="1800" dirty="0" smtClean="0">
                <a:latin typeface="+mn-lt"/>
              </a:rPr>
              <a:t>;</a:t>
            </a:r>
            <a:endParaRPr lang="ro-RO" sz="1800" dirty="0">
              <a:latin typeface="+mn-lt"/>
            </a:endParaRPr>
          </a:p>
          <a:p>
            <a:pPr marL="457200" indent="-317500" algn="just">
              <a:spcBef>
                <a:spcPts val="0"/>
              </a:spcBef>
              <a:spcAft>
                <a:spcPts val="0"/>
              </a:spcAft>
              <a:buClr>
                <a:srgbClr val="215828"/>
              </a:buClr>
              <a:buSzPts val="1400"/>
              <a:buFont typeface="Trebuchet MS"/>
              <a:buChar char="●"/>
              <a:defRPr/>
            </a:pPr>
            <a:r>
              <a:rPr lang="en-US" sz="1800" dirty="0">
                <a:latin typeface="+mn-lt"/>
              </a:rPr>
              <a:t>este realizată într-o </a:t>
            </a:r>
            <a:r>
              <a:rPr lang="en-US" sz="1800" b="1" dirty="0">
                <a:latin typeface="+mn-lt"/>
              </a:rPr>
              <a:t>perioadă de timp determinată și se finalizează </a:t>
            </a:r>
            <a:r>
              <a:rPr lang="en-US" sz="1800" b="1" dirty="0" err="1">
                <a:latin typeface="+mn-lt"/>
              </a:rPr>
              <a:t>prin</a:t>
            </a:r>
            <a:r>
              <a:rPr lang="en-US" sz="1800" b="1" dirty="0">
                <a:latin typeface="+mn-lt"/>
              </a:rPr>
              <a:t> </a:t>
            </a:r>
            <a:r>
              <a:rPr lang="en-US" sz="1800" b="1" dirty="0" err="1">
                <a:latin typeface="+mn-lt"/>
              </a:rPr>
              <a:t>evaluare</a:t>
            </a:r>
            <a:r>
              <a:rPr lang="ro-RO" sz="1800" b="1" dirty="0">
                <a:latin typeface="+mn-lt"/>
              </a:rPr>
              <a:t>.</a:t>
            </a:r>
            <a:endParaRPr lang="en-US" sz="1800" b="1" dirty="0">
              <a:latin typeface="+mn-lt"/>
            </a:endParaRPr>
          </a:p>
        </p:txBody>
      </p:sp>
      <p:pic>
        <p:nvPicPr>
          <p:cNvPr id="19462" name="Google Shape;122;p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24200"/>
            <a:ext cx="7816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20483" name="Google Shape;129;p2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1371600"/>
            <a:ext cx="77422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r="3287"/>
          <a:stretch>
            <a:fillRect/>
          </a:stretch>
        </p:blipFill>
        <p:spPr bwMode="auto">
          <a:xfrm>
            <a:off x="1162050" y="1371600"/>
            <a:ext cx="77533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ro-RO" altLang="en-US" b="1" smtClean="0"/>
              <a:t>ORGANIZAREA SPAȚIULUI ȘCOLAR</a:t>
            </a:r>
            <a:endParaRPr lang="en-US" altLang="en-US" b="1" smtClean="0"/>
          </a:p>
        </p:txBody>
      </p:sp>
      <p:sp>
        <p:nvSpPr>
          <p:cNvPr id="22531" name="Rectangle 2"/>
          <p:cNvSpPr>
            <a:spLocks noChangeArrowheads="1"/>
          </p:cNvSpPr>
          <p:nvPr/>
        </p:nvSpPr>
        <p:spPr bwMode="auto">
          <a:xfrm>
            <a:off x="1304925" y="1219200"/>
            <a:ext cx="7543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ct val="0"/>
              </a:spcBef>
              <a:buFontTx/>
              <a:buNone/>
            </a:pPr>
            <a:r>
              <a:rPr lang="ro-RO" altLang="en-US" sz="2400" dirty="0">
                <a:solidFill>
                  <a:srgbClr val="C00000"/>
                </a:solidFill>
              </a:rPr>
              <a:t>a) organizarea</a:t>
            </a:r>
            <a:r>
              <a:rPr lang="en-US" altLang="en-US" sz="2400" dirty="0">
                <a:solidFill>
                  <a:srgbClr val="C00000"/>
                </a:solidFill>
              </a:rPr>
              <a:t> </a:t>
            </a:r>
            <a:r>
              <a:rPr lang="en-US" altLang="en-US" sz="2400" dirty="0" err="1">
                <a:solidFill>
                  <a:srgbClr val="C00000"/>
                </a:solidFill>
              </a:rPr>
              <a:t>și</a:t>
            </a:r>
            <a:r>
              <a:rPr lang="en-US" altLang="en-US" sz="2400" dirty="0">
                <a:solidFill>
                  <a:srgbClr val="C00000"/>
                </a:solidFill>
              </a:rPr>
              <a:t> </a:t>
            </a:r>
            <a:r>
              <a:rPr lang="en-US" altLang="en-US" sz="2400" dirty="0" err="1">
                <a:solidFill>
                  <a:srgbClr val="C00000"/>
                </a:solidFill>
              </a:rPr>
              <a:t>întreținerea</a:t>
            </a:r>
            <a:r>
              <a:rPr lang="en-US" altLang="en-US" sz="2400" dirty="0">
                <a:solidFill>
                  <a:srgbClr val="C00000"/>
                </a:solidFill>
              </a:rPr>
              <a:t> </a:t>
            </a:r>
            <a:r>
              <a:rPr lang="en-US" altLang="en-US" sz="2400" dirty="0" err="1">
                <a:solidFill>
                  <a:srgbClr val="C00000"/>
                </a:solidFill>
              </a:rPr>
              <a:t>spațiilor</a:t>
            </a:r>
            <a:r>
              <a:rPr lang="en-US" altLang="en-US" sz="2400" dirty="0">
                <a:solidFill>
                  <a:srgbClr val="C00000"/>
                </a:solidFill>
              </a:rPr>
              <a:t> </a:t>
            </a:r>
            <a:r>
              <a:rPr lang="en-US" altLang="en-US" sz="2400" dirty="0" err="1"/>
              <a:t>astfel</a:t>
            </a:r>
            <a:r>
              <a:rPr lang="en-US" altLang="en-US" sz="2400" dirty="0"/>
              <a:t> </a:t>
            </a:r>
            <a:r>
              <a:rPr lang="en-US" altLang="en-US" sz="2400" dirty="0" err="1"/>
              <a:t>încât</a:t>
            </a:r>
            <a:r>
              <a:rPr lang="en-US" altLang="en-US" sz="2400" dirty="0"/>
              <a:t> </a:t>
            </a:r>
            <a:r>
              <a:rPr lang="en-US" altLang="en-US" sz="2400" dirty="0" err="1"/>
              <a:t>să</a:t>
            </a:r>
            <a:r>
              <a:rPr lang="en-US" altLang="en-US" sz="2400" dirty="0"/>
              <a:t> se </a:t>
            </a:r>
            <a:r>
              <a:rPr lang="en-US" altLang="en-US" sz="2400" dirty="0" err="1"/>
              <a:t>asigure</a:t>
            </a:r>
            <a:r>
              <a:rPr lang="en-US" altLang="en-US" sz="2400" dirty="0"/>
              <a:t> </a:t>
            </a:r>
            <a:r>
              <a:rPr lang="en-US" altLang="en-US" sz="2400" dirty="0" err="1"/>
              <a:t>distanțarea</a:t>
            </a:r>
            <a:r>
              <a:rPr lang="en-US" altLang="en-US" sz="2400" dirty="0"/>
              <a:t> de minimum 1 </a:t>
            </a:r>
            <a:r>
              <a:rPr lang="en-US" altLang="en-US" sz="2400" dirty="0" err="1"/>
              <a:t>metru</a:t>
            </a:r>
            <a:r>
              <a:rPr lang="en-US" altLang="en-US" sz="2400" dirty="0"/>
              <a:t>. </a:t>
            </a:r>
            <a:r>
              <a:rPr lang="en-US" altLang="en-US" sz="2400" dirty="0" err="1"/>
              <a:t>În</a:t>
            </a:r>
            <a:r>
              <a:rPr lang="en-US" altLang="en-US" sz="2400" dirty="0"/>
              <a:t> </a:t>
            </a:r>
            <a:r>
              <a:rPr lang="en-US" altLang="en-US" sz="2400" dirty="0" err="1"/>
              <a:t>situația</a:t>
            </a:r>
            <a:r>
              <a:rPr lang="en-US" altLang="en-US" sz="2400" dirty="0"/>
              <a:t> </a:t>
            </a:r>
            <a:r>
              <a:rPr lang="en-US" altLang="en-US" sz="2400" dirty="0" err="1"/>
              <a:t>în</a:t>
            </a:r>
            <a:r>
              <a:rPr lang="en-US" altLang="en-US" sz="2400" dirty="0"/>
              <a:t> care </a:t>
            </a:r>
            <a:r>
              <a:rPr lang="en-US" altLang="en-US" sz="2400" dirty="0" err="1"/>
              <a:t>acest</a:t>
            </a:r>
            <a:r>
              <a:rPr lang="en-US" altLang="en-US" sz="2400" dirty="0"/>
              <a:t> </a:t>
            </a:r>
            <a:r>
              <a:rPr lang="en-US" altLang="en-US" sz="2400" dirty="0" err="1"/>
              <a:t>lucru</a:t>
            </a:r>
            <a:r>
              <a:rPr lang="en-US" altLang="en-US" sz="2400" dirty="0"/>
              <a:t> nu se </a:t>
            </a:r>
            <a:r>
              <a:rPr lang="en-US" altLang="en-US" sz="2400" dirty="0" err="1"/>
              <a:t>poate</a:t>
            </a:r>
            <a:r>
              <a:rPr lang="en-US" altLang="en-US" sz="2400" dirty="0"/>
              <a:t> </a:t>
            </a:r>
            <a:r>
              <a:rPr lang="en-US" altLang="en-US" sz="2400" dirty="0" err="1"/>
              <a:t>realiza</a:t>
            </a:r>
            <a:r>
              <a:rPr lang="en-US" altLang="en-US" sz="2400" dirty="0"/>
              <a:t>, se </a:t>
            </a:r>
            <a:r>
              <a:rPr lang="en-US" altLang="en-US" sz="2400" dirty="0" err="1"/>
              <a:t>va</a:t>
            </a:r>
            <a:r>
              <a:rPr lang="en-US" altLang="en-US" sz="2400" dirty="0"/>
              <a:t> </a:t>
            </a:r>
            <a:r>
              <a:rPr lang="en-US" altLang="en-US" sz="2400" dirty="0" err="1"/>
              <a:t>asigura</a:t>
            </a:r>
            <a:r>
              <a:rPr lang="en-US" altLang="en-US" sz="2400" dirty="0"/>
              <a:t> </a:t>
            </a:r>
            <a:r>
              <a:rPr lang="en-US" altLang="en-US" sz="2400" dirty="0" err="1"/>
              <a:t>distanțarea</a:t>
            </a:r>
            <a:r>
              <a:rPr lang="en-US" altLang="en-US" sz="2400" dirty="0"/>
              <a:t> </a:t>
            </a:r>
            <a:r>
              <a:rPr lang="en-US" altLang="en-US" sz="2400" dirty="0" err="1"/>
              <a:t>maximă</a:t>
            </a:r>
            <a:r>
              <a:rPr lang="en-US" altLang="en-US" sz="2400" dirty="0"/>
              <a:t> </a:t>
            </a:r>
            <a:r>
              <a:rPr lang="en-US" altLang="en-US" sz="2400" dirty="0" err="1"/>
              <a:t>posibilă</a:t>
            </a:r>
            <a:r>
              <a:rPr lang="en-US" altLang="en-US" sz="2400" dirty="0"/>
              <a:t>, </a:t>
            </a:r>
            <a:r>
              <a:rPr lang="en-US" altLang="en-US" sz="2400" dirty="0" err="1"/>
              <a:t>inclusiv</a:t>
            </a:r>
            <a:r>
              <a:rPr lang="en-US" altLang="en-US" sz="2400" dirty="0"/>
              <a:t> </a:t>
            </a:r>
            <a:r>
              <a:rPr lang="en-US" altLang="en-US" sz="2400" dirty="0" err="1"/>
              <a:t>prin</a:t>
            </a:r>
            <a:r>
              <a:rPr lang="en-US" altLang="en-US" sz="2400" dirty="0"/>
              <a:t> </a:t>
            </a:r>
            <a:r>
              <a:rPr lang="en-US" altLang="en-US" sz="2400" dirty="0" err="1"/>
              <a:t>amplasarea</a:t>
            </a:r>
            <a:r>
              <a:rPr lang="en-US" altLang="en-US" sz="2400" dirty="0"/>
              <a:t> </a:t>
            </a:r>
            <a:r>
              <a:rPr lang="en-US" altLang="en-US" sz="2400" dirty="0" err="1"/>
              <a:t>optimă</a:t>
            </a:r>
            <a:r>
              <a:rPr lang="en-US" altLang="en-US" sz="2400" dirty="0"/>
              <a:t> a </a:t>
            </a:r>
            <a:r>
              <a:rPr lang="en-US" altLang="en-US" sz="2400" dirty="0" err="1"/>
              <a:t>mobilierului</a:t>
            </a:r>
            <a:r>
              <a:rPr lang="en-US" altLang="en-US" sz="2400" dirty="0"/>
              <a:t> </a:t>
            </a:r>
            <a:r>
              <a:rPr lang="en-US" altLang="en-US" sz="2400" dirty="0" err="1"/>
              <a:t>școlar</a:t>
            </a:r>
            <a:r>
              <a:rPr lang="en-US" altLang="en-US" sz="2400" dirty="0"/>
              <a:t>; </a:t>
            </a:r>
            <a:endParaRPr lang="ro-RO" altLang="en-US" sz="2400" dirty="0"/>
          </a:p>
          <a:p>
            <a:pPr algn="just">
              <a:spcBef>
                <a:spcPct val="0"/>
              </a:spcBef>
              <a:buFontTx/>
              <a:buNone/>
            </a:pPr>
            <a:r>
              <a:rPr lang="en-US" altLang="en-US" sz="2400" dirty="0">
                <a:solidFill>
                  <a:srgbClr val="C00000"/>
                </a:solidFill>
              </a:rPr>
              <a:t>b) </a:t>
            </a:r>
            <a:r>
              <a:rPr lang="en-US" altLang="en-US" sz="2400" dirty="0" err="1">
                <a:solidFill>
                  <a:srgbClr val="C00000"/>
                </a:solidFill>
              </a:rPr>
              <a:t>stabilirea</a:t>
            </a:r>
            <a:r>
              <a:rPr lang="en-US" altLang="en-US" sz="2400" dirty="0">
                <a:solidFill>
                  <a:srgbClr val="C00000"/>
                </a:solidFill>
              </a:rPr>
              <a:t> </a:t>
            </a:r>
            <a:r>
              <a:rPr lang="en-US" altLang="en-US" sz="2400" dirty="0" err="1">
                <a:solidFill>
                  <a:srgbClr val="C00000"/>
                </a:solidFill>
              </a:rPr>
              <a:t>circuitelor</a:t>
            </a:r>
            <a:r>
              <a:rPr lang="en-US" altLang="en-US" sz="2400" dirty="0">
                <a:solidFill>
                  <a:srgbClr val="C00000"/>
                </a:solidFill>
              </a:rPr>
              <a:t> </a:t>
            </a:r>
            <a:r>
              <a:rPr lang="en-US" altLang="en-US" sz="2400" dirty="0" err="1">
                <a:solidFill>
                  <a:schemeClr val="accent4"/>
                </a:solidFill>
              </a:rPr>
              <a:t>funcționale</a:t>
            </a:r>
            <a:r>
              <a:rPr lang="en-US" altLang="en-US" sz="2400" dirty="0">
                <a:solidFill>
                  <a:schemeClr val="accent4"/>
                </a:solidFill>
              </a:rPr>
              <a:t>; </a:t>
            </a:r>
            <a:endParaRPr lang="ro-RO" altLang="en-US" sz="2400" dirty="0">
              <a:solidFill>
                <a:schemeClr val="accent4"/>
              </a:solidFill>
            </a:endParaRPr>
          </a:p>
          <a:p>
            <a:pPr algn="just">
              <a:spcBef>
                <a:spcPct val="0"/>
              </a:spcBef>
              <a:buFontTx/>
              <a:buNone/>
            </a:pPr>
            <a:r>
              <a:rPr lang="en-US" altLang="en-US" sz="2400" dirty="0">
                <a:solidFill>
                  <a:srgbClr val="C00000"/>
                </a:solidFill>
              </a:rPr>
              <a:t>c) </a:t>
            </a:r>
            <a:r>
              <a:rPr lang="en-US" altLang="en-US" sz="2400" dirty="0" err="1">
                <a:solidFill>
                  <a:srgbClr val="C00000"/>
                </a:solidFill>
              </a:rPr>
              <a:t>organizarea</a:t>
            </a:r>
            <a:r>
              <a:rPr lang="en-US" altLang="en-US" sz="2400" dirty="0">
                <a:solidFill>
                  <a:srgbClr val="C00000"/>
                </a:solidFill>
              </a:rPr>
              <a:t> </a:t>
            </a:r>
            <a:r>
              <a:rPr lang="en-US" altLang="en-US" sz="2400" dirty="0" err="1">
                <a:solidFill>
                  <a:srgbClr val="C00000"/>
                </a:solidFill>
              </a:rPr>
              <a:t>spațiilor</a:t>
            </a:r>
            <a:r>
              <a:rPr lang="en-US" altLang="en-US" sz="2400" dirty="0">
                <a:solidFill>
                  <a:srgbClr val="C00000"/>
                </a:solidFill>
              </a:rPr>
              <a:t> de </a:t>
            </a:r>
            <a:r>
              <a:rPr lang="en-US" altLang="en-US" sz="2400" dirty="0" err="1">
                <a:solidFill>
                  <a:srgbClr val="C00000"/>
                </a:solidFill>
              </a:rPr>
              <a:t>recreere</a:t>
            </a:r>
            <a:r>
              <a:rPr lang="en-US" altLang="en-US" sz="2400" dirty="0"/>
              <a:t>;</a:t>
            </a:r>
            <a:endParaRPr lang="ro-RO" altLang="en-US" sz="2400" dirty="0"/>
          </a:p>
          <a:p>
            <a:pPr algn="just">
              <a:spcBef>
                <a:spcPct val="0"/>
              </a:spcBef>
              <a:buFontTx/>
              <a:buNone/>
            </a:pPr>
            <a:r>
              <a:rPr lang="ro-RO" altLang="en-US" sz="2400" dirty="0">
                <a:solidFill>
                  <a:srgbClr val="C00000"/>
                </a:solidFill>
              </a:rPr>
              <a:t>d) </a:t>
            </a:r>
            <a:r>
              <a:rPr lang="en-US" altLang="en-US" sz="2400" dirty="0" err="1">
                <a:solidFill>
                  <a:srgbClr val="C00000"/>
                </a:solidFill>
              </a:rPr>
              <a:t>va</a:t>
            </a:r>
            <a:r>
              <a:rPr lang="en-US" altLang="en-US" sz="2400" dirty="0">
                <a:solidFill>
                  <a:srgbClr val="C00000"/>
                </a:solidFill>
              </a:rPr>
              <a:t> fi </a:t>
            </a:r>
            <a:r>
              <a:rPr lang="en-US" altLang="en-US" sz="2400" dirty="0" err="1">
                <a:solidFill>
                  <a:srgbClr val="C00000"/>
                </a:solidFill>
              </a:rPr>
              <a:t>limitată</a:t>
            </a:r>
            <a:r>
              <a:rPr lang="en-US" altLang="en-US" sz="2400" dirty="0">
                <a:solidFill>
                  <a:srgbClr val="C00000"/>
                </a:solidFill>
              </a:rPr>
              <a:t> la minimum </a:t>
            </a:r>
            <a:r>
              <a:rPr lang="en-US" altLang="en-US" sz="2400" dirty="0" err="1">
                <a:solidFill>
                  <a:srgbClr val="C00000"/>
                </a:solidFill>
              </a:rPr>
              <a:t>utilizarea</a:t>
            </a:r>
            <a:r>
              <a:rPr lang="en-US" altLang="en-US" sz="2400" dirty="0">
                <a:solidFill>
                  <a:srgbClr val="C00000"/>
                </a:solidFill>
              </a:rPr>
              <a:t> de </a:t>
            </a:r>
            <a:r>
              <a:rPr lang="en-US" altLang="en-US" sz="2400" dirty="0" err="1">
                <a:solidFill>
                  <a:srgbClr val="C00000"/>
                </a:solidFill>
              </a:rPr>
              <a:t>materiale</a:t>
            </a:r>
            <a:r>
              <a:rPr lang="en-US" altLang="en-US" sz="2400" dirty="0">
                <a:solidFill>
                  <a:srgbClr val="C00000"/>
                </a:solidFill>
              </a:rPr>
              <a:t> </a:t>
            </a:r>
            <a:r>
              <a:rPr lang="en-US" altLang="en-US" sz="2400" dirty="0" err="1">
                <a:solidFill>
                  <a:srgbClr val="C00000"/>
                </a:solidFill>
              </a:rPr>
              <a:t>didactice</a:t>
            </a:r>
            <a:r>
              <a:rPr lang="en-US" altLang="en-US" sz="2400" dirty="0">
                <a:solidFill>
                  <a:srgbClr val="C00000"/>
                </a:solidFill>
              </a:rPr>
              <a:t> de </a:t>
            </a:r>
            <a:r>
              <a:rPr lang="en-US" altLang="en-US" sz="2400" dirty="0" err="1">
                <a:solidFill>
                  <a:srgbClr val="C00000"/>
                </a:solidFill>
              </a:rPr>
              <a:t>către</a:t>
            </a:r>
            <a:r>
              <a:rPr lang="en-US" altLang="en-US" sz="2400" dirty="0">
                <a:solidFill>
                  <a:srgbClr val="C00000"/>
                </a:solidFill>
              </a:rPr>
              <a:t> </a:t>
            </a:r>
            <a:r>
              <a:rPr lang="en-US" altLang="en-US" sz="2400" dirty="0" err="1">
                <a:solidFill>
                  <a:srgbClr val="C00000"/>
                </a:solidFill>
              </a:rPr>
              <a:t>mai</a:t>
            </a:r>
            <a:r>
              <a:rPr lang="en-US" altLang="en-US" sz="2400" dirty="0">
                <a:solidFill>
                  <a:srgbClr val="C00000"/>
                </a:solidFill>
              </a:rPr>
              <a:t> </a:t>
            </a:r>
            <a:r>
              <a:rPr lang="en-US" altLang="en-US" sz="2400" dirty="0" err="1">
                <a:solidFill>
                  <a:srgbClr val="C00000"/>
                </a:solidFill>
              </a:rPr>
              <a:t>mulți</a:t>
            </a:r>
            <a:r>
              <a:rPr lang="en-US" altLang="en-US" sz="2400" dirty="0">
                <a:solidFill>
                  <a:srgbClr val="C00000"/>
                </a:solidFill>
              </a:rPr>
              <a:t> </a:t>
            </a:r>
            <a:r>
              <a:rPr lang="en-US" altLang="en-US" sz="2400" dirty="0" err="1">
                <a:solidFill>
                  <a:srgbClr val="C00000"/>
                </a:solidFill>
              </a:rPr>
              <a:t>elevi</a:t>
            </a:r>
            <a:r>
              <a:rPr lang="en-US" altLang="en-US" sz="2400" dirty="0">
                <a:solidFill>
                  <a:srgbClr val="C00000"/>
                </a:solidFill>
              </a:rPr>
              <a:t>;</a:t>
            </a:r>
            <a:endParaRPr lang="ro-RO" altLang="en-US" sz="2400" dirty="0">
              <a:solidFill>
                <a:srgbClr val="C00000"/>
              </a:solidFill>
            </a:endParaRPr>
          </a:p>
          <a:p>
            <a:pPr algn="just">
              <a:spcBef>
                <a:spcPct val="0"/>
              </a:spcBef>
              <a:buFontTx/>
              <a:buNone/>
            </a:pPr>
            <a:r>
              <a:rPr lang="ro-RO" altLang="en-US" sz="2400" dirty="0">
                <a:solidFill>
                  <a:srgbClr val="C00000"/>
                </a:solidFill>
              </a:rPr>
              <a:t>e)</a:t>
            </a:r>
            <a:r>
              <a:rPr lang="en-US" altLang="en-US" sz="2400" dirty="0">
                <a:solidFill>
                  <a:srgbClr val="C00000"/>
                </a:solidFill>
              </a:rPr>
              <a:t> </a:t>
            </a:r>
            <a:r>
              <a:rPr lang="en-US" altLang="en-US" sz="2400" dirty="0" err="1">
                <a:solidFill>
                  <a:srgbClr val="C00000"/>
                </a:solidFill>
              </a:rPr>
              <a:t>vor</a:t>
            </a:r>
            <a:r>
              <a:rPr lang="en-US" altLang="en-US" sz="2400" dirty="0">
                <a:solidFill>
                  <a:srgbClr val="C00000"/>
                </a:solidFill>
              </a:rPr>
              <a:t> fi </a:t>
            </a:r>
            <a:r>
              <a:rPr lang="en-US" altLang="en-US" sz="2400" dirty="0" err="1">
                <a:solidFill>
                  <a:srgbClr val="C00000"/>
                </a:solidFill>
              </a:rPr>
              <a:t>organizate</a:t>
            </a:r>
            <a:r>
              <a:rPr lang="en-US" altLang="en-US" sz="2400" dirty="0">
                <a:solidFill>
                  <a:srgbClr val="C00000"/>
                </a:solidFill>
              </a:rPr>
              <a:t> </a:t>
            </a:r>
            <a:r>
              <a:rPr lang="en-US" altLang="en-US" sz="2400" dirty="0" err="1">
                <a:solidFill>
                  <a:srgbClr val="C00000"/>
                </a:solidFill>
              </a:rPr>
              <a:t>activități</a:t>
            </a:r>
            <a:r>
              <a:rPr lang="en-US" altLang="en-US" sz="2400" dirty="0">
                <a:solidFill>
                  <a:srgbClr val="C00000"/>
                </a:solidFill>
              </a:rPr>
              <a:t> </a:t>
            </a:r>
            <a:r>
              <a:rPr lang="en-US" altLang="en-US" sz="2400" dirty="0" err="1">
                <a:solidFill>
                  <a:srgbClr val="C00000"/>
                </a:solidFill>
              </a:rPr>
              <a:t>individuale</a:t>
            </a:r>
            <a:r>
              <a:rPr lang="en-US" altLang="en-US" sz="2400" dirty="0"/>
              <a:t>, </a:t>
            </a:r>
            <a:r>
              <a:rPr lang="en-US" altLang="en-US" sz="2400" dirty="0" err="1"/>
              <a:t>pentru</a:t>
            </a:r>
            <a:r>
              <a:rPr lang="en-US" altLang="en-US" sz="2400" dirty="0"/>
              <a:t> a </a:t>
            </a:r>
            <a:r>
              <a:rPr lang="en-US" altLang="en-US" sz="2400" dirty="0" err="1"/>
              <a:t>evita</a:t>
            </a:r>
            <a:r>
              <a:rPr lang="en-US" altLang="en-US" sz="2400" dirty="0"/>
              <a:t> </a:t>
            </a:r>
            <a:r>
              <a:rPr lang="en-US" altLang="en-US" sz="2400" dirty="0" err="1"/>
              <a:t>schimbul</a:t>
            </a:r>
            <a:r>
              <a:rPr lang="en-US" altLang="en-US" sz="2400" dirty="0"/>
              <a:t> de </a:t>
            </a:r>
            <a:r>
              <a:rPr lang="en-US" altLang="en-US" sz="2400" dirty="0" err="1"/>
              <a:t>materiale</a:t>
            </a:r>
            <a:r>
              <a:rPr lang="en-US" altLang="en-US" sz="2400" dirty="0"/>
              <a:t>;</a:t>
            </a:r>
            <a:r>
              <a:rPr lang="ro-RO" altLang="en-US" sz="2400" dirty="0"/>
              <a:t> </a:t>
            </a:r>
          </a:p>
          <a:p>
            <a:pPr algn="just">
              <a:spcBef>
                <a:spcPct val="0"/>
              </a:spcBef>
              <a:buFontTx/>
              <a:buNone/>
            </a:pPr>
            <a:r>
              <a:rPr lang="ro-RO" altLang="en-US" sz="2400" dirty="0">
                <a:solidFill>
                  <a:srgbClr val="C00000"/>
                </a:solidFill>
              </a:rPr>
              <a:t>f) </a:t>
            </a:r>
            <a:r>
              <a:rPr lang="en-US" altLang="en-US" sz="2400" dirty="0" err="1">
                <a:solidFill>
                  <a:srgbClr val="C00000"/>
                </a:solidFill>
              </a:rPr>
              <a:t>materialele</a:t>
            </a:r>
            <a:r>
              <a:rPr lang="en-US" altLang="en-US" sz="2400" dirty="0">
                <a:solidFill>
                  <a:srgbClr val="C00000"/>
                </a:solidFill>
              </a:rPr>
              <a:t> </a:t>
            </a:r>
            <a:r>
              <a:rPr lang="en-US" altLang="en-US" sz="2400" dirty="0" err="1">
                <a:solidFill>
                  <a:srgbClr val="C00000"/>
                </a:solidFill>
              </a:rPr>
              <a:t>didactice</a:t>
            </a:r>
            <a:r>
              <a:rPr lang="en-US" altLang="en-US" sz="2400" dirty="0">
                <a:solidFill>
                  <a:srgbClr val="C00000"/>
                </a:solidFill>
              </a:rPr>
              <a:t> </a:t>
            </a:r>
            <a:r>
              <a:rPr lang="en-US" altLang="en-US" sz="2400" dirty="0" err="1">
                <a:solidFill>
                  <a:srgbClr val="C00000"/>
                </a:solidFill>
              </a:rPr>
              <a:t>vor</a:t>
            </a:r>
            <a:r>
              <a:rPr lang="en-US" altLang="en-US" sz="2400" dirty="0">
                <a:solidFill>
                  <a:srgbClr val="C00000"/>
                </a:solidFill>
              </a:rPr>
              <a:t> fi </a:t>
            </a:r>
            <a:r>
              <a:rPr lang="en-US" altLang="en-US" sz="2400" dirty="0" err="1">
                <a:solidFill>
                  <a:srgbClr val="C00000"/>
                </a:solidFill>
              </a:rPr>
              <a:t>curățate</a:t>
            </a:r>
            <a:r>
              <a:rPr lang="en-US" altLang="en-US" sz="2400" dirty="0">
                <a:solidFill>
                  <a:srgbClr val="C00000"/>
                </a:solidFill>
              </a:rPr>
              <a:t> </a:t>
            </a:r>
            <a:r>
              <a:rPr lang="en-US" altLang="en-US" sz="2400" dirty="0" err="1">
                <a:solidFill>
                  <a:srgbClr val="C00000"/>
                </a:solidFill>
              </a:rPr>
              <a:t>și</a:t>
            </a:r>
            <a:r>
              <a:rPr lang="en-US" altLang="en-US" sz="2400" dirty="0">
                <a:solidFill>
                  <a:srgbClr val="C00000"/>
                </a:solidFill>
              </a:rPr>
              <a:t> </a:t>
            </a:r>
            <a:r>
              <a:rPr lang="ro-RO" altLang="en-US" sz="2400" dirty="0">
                <a:solidFill>
                  <a:srgbClr val="C00000"/>
                </a:solidFill>
              </a:rPr>
              <a:t>dezinfectate</a:t>
            </a:r>
            <a:r>
              <a:rPr lang="en-US" altLang="en-US" sz="2400" dirty="0">
                <a:solidFill>
                  <a:srgbClr val="C00000"/>
                </a:solidFill>
              </a:rPr>
              <a:t> </a:t>
            </a:r>
            <a:r>
              <a:rPr lang="ro-RO" altLang="en-US" sz="2400" dirty="0"/>
              <a:t>după</a:t>
            </a:r>
            <a:r>
              <a:rPr lang="en-US" altLang="en-US" sz="2400" dirty="0"/>
              <a:t> </a:t>
            </a:r>
            <a:r>
              <a:rPr lang="ro-RO" altLang="en-US" sz="2400" dirty="0"/>
              <a:t>utilizare.</a:t>
            </a:r>
            <a:endParaRPr lang="en-US"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ro-RO" altLang="en-US" b="1" smtClean="0"/>
              <a:t>ÎNTÂLNIREA DE DIMINEAȚĂ</a:t>
            </a:r>
            <a:endParaRPr lang="en-US" altLang="en-US" b="1" smtClean="0"/>
          </a:p>
        </p:txBody>
      </p:sp>
      <p:sp>
        <p:nvSpPr>
          <p:cNvPr id="23555" name="Rectangle 2"/>
          <p:cNvSpPr>
            <a:spLocks noChangeArrowheads="1"/>
          </p:cNvSpPr>
          <p:nvPr/>
        </p:nvSpPr>
        <p:spPr bwMode="auto">
          <a:xfrm>
            <a:off x="1301750" y="1066800"/>
            <a:ext cx="76136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ct val="0"/>
              </a:spcBef>
              <a:buFontTx/>
              <a:buNone/>
            </a:pPr>
            <a:r>
              <a:rPr lang="ro-RO" altLang="en-US" sz="2000" b="1" dirty="0">
                <a:solidFill>
                  <a:srgbClr val="C00000"/>
                </a:solidFill>
              </a:rPr>
              <a:t>Întâlnirea de </a:t>
            </a:r>
            <a:r>
              <a:rPr lang="ro-RO" altLang="en-US" sz="2000" b="1" dirty="0" err="1">
                <a:solidFill>
                  <a:srgbClr val="C00000"/>
                </a:solidFill>
              </a:rPr>
              <a:t>dimineaţă</a:t>
            </a:r>
            <a:r>
              <a:rPr lang="ro-RO" altLang="en-US" sz="2000" b="1" dirty="0">
                <a:solidFill>
                  <a:srgbClr val="C00000"/>
                </a:solidFill>
              </a:rPr>
              <a:t> reprezintă </a:t>
            </a:r>
            <a:r>
              <a:rPr lang="ro-RO" altLang="en-US" sz="2000" dirty="0"/>
              <a:t>o activitate care permite întrepătrunderea </a:t>
            </a:r>
            <a:r>
              <a:rPr lang="ro-RO" altLang="en-US" sz="2000" dirty="0" err="1"/>
              <a:t>activităţilor</a:t>
            </a:r>
            <a:r>
              <a:rPr lang="ro-RO" altLang="en-US" sz="2000" dirty="0"/>
              <a:t> </a:t>
            </a:r>
            <a:r>
              <a:rPr lang="ro-RO" altLang="en-US" sz="2000" dirty="0" err="1"/>
              <a:t>şcolare</a:t>
            </a:r>
            <a:r>
              <a:rPr lang="ro-RO" altLang="en-US" sz="2000" dirty="0"/>
              <a:t> </a:t>
            </a:r>
            <a:r>
              <a:rPr lang="ro-RO" altLang="en-US" sz="2000" dirty="0" err="1"/>
              <a:t>şi</a:t>
            </a:r>
            <a:r>
              <a:rPr lang="ro-RO" altLang="en-US" sz="2000" dirty="0"/>
              <a:t> sociale astfel încât învățătorii </a:t>
            </a:r>
            <a:r>
              <a:rPr lang="ro-RO" altLang="en-US" sz="2000" dirty="0" err="1"/>
              <a:t>şi</a:t>
            </a:r>
            <a:r>
              <a:rPr lang="ro-RO" altLang="en-US" sz="2000" dirty="0"/>
              <a:t> elevii să poată conlucra cât mai bine. Necesită planificare, structurare, ocupând un loc important în programul zilnic, </a:t>
            </a:r>
            <a:r>
              <a:rPr lang="ro-RO" altLang="en-US" sz="2000" i="1" dirty="0"/>
              <a:t>la toate clasele</a:t>
            </a:r>
            <a:r>
              <a:rPr lang="ro-RO" altLang="en-US" sz="2000" dirty="0"/>
              <a:t>.</a:t>
            </a:r>
          </a:p>
          <a:p>
            <a:pPr>
              <a:spcBef>
                <a:spcPct val="0"/>
              </a:spcBef>
              <a:buFontTx/>
              <a:buNone/>
            </a:pPr>
            <a:r>
              <a:rPr lang="ro-RO" altLang="en-US" sz="2000" b="1" dirty="0">
                <a:solidFill>
                  <a:srgbClr val="C00000"/>
                </a:solidFill>
              </a:rPr>
              <a:t>Întâlnirea de </a:t>
            </a:r>
            <a:r>
              <a:rPr lang="ro-RO" altLang="en-US" sz="2000" b="1" dirty="0" err="1">
                <a:solidFill>
                  <a:srgbClr val="C00000"/>
                </a:solidFill>
              </a:rPr>
              <a:t>dimineaţă</a:t>
            </a:r>
            <a:r>
              <a:rPr lang="ro-RO" altLang="en-US" sz="2000" b="1" dirty="0">
                <a:solidFill>
                  <a:srgbClr val="C00000"/>
                </a:solidFill>
              </a:rPr>
              <a:t> </a:t>
            </a:r>
            <a:r>
              <a:rPr lang="ro-RO" altLang="en-US" sz="2000" b="1" dirty="0" err="1">
                <a:solidFill>
                  <a:srgbClr val="C00000"/>
                </a:solidFill>
              </a:rPr>
              <a:t>îşi</a:t>
            </a:r>
            <a:r>
              <a:rPr lang="ro-RO" altLang="en-US" sz="2000" b="1" dirty="0">
                <a:solidFill>
                  <a:srgbClr val="C00000"/>
                </a:solidFill>
              </a:rPr>
              <a:t> propune</a:t>
            </a:r>
            <a:r>
              <a:rPr lang="ro-RO" altLang="en-US" sz="2000" dirty="0"/>
              <a:t>:</a:t>
            </a:r>
            <a:endParaRPr lang="en-US" altLang="en-US" sz="2000" dirty="0"/>
          </a:p>
          <a:p>
            <a:pPr>
              <a:spcBef>
                <a:spcPct val="0"/>
              </a:spcBef>
            </a:pPr>
            <a:r>
              <a:rPr lang="ro-RO" altLang="en-US" sz="2000" i="1" dirty="0"/>
              <a:t>să creeze </a:t>
            </a:r>
            <a:r>
              <a:rPr lang="ro-RO" altLang="en-US" sz="2000" dirty="0"/>
              <a:t>o comunitate;</a:t>
            </a:r>
          </a:p>
          <a:p>
            <a:pPr>
              <a:spcBef>
                <a:spcPct val="0"/>
              </a:spcBef>
            </a:pPr>
            <a:r>
              <a:rPr lang="ro-RO" altLang="en-US" sz="2000" i="1" dirty="0"/>
              <a:t>să încurajeze </a:t>
            </a:r>
            <a:r>
              <a:rPr lang="ro-RO" altLang="en-US" sz="2000" dirty="0"/>
              <a:t>ascultarea, </a:t>
            </a:r>
            <a:r>
              <a:rPr lang="ro-RO" altLang="en-US" sz="2000" dirty="0" err="1"/>
              <a:t>împărtăşirea</a:t>
            </a:r>
            <a:r>
              <a:rPr lang="ro-RO" altLang="en-US" sz="2000" dirty="0"/>
              <a:t> sentimentelor, participarea;</a:t>
            </a:r>
          </a:p>
          <a:p>
            <a:pPr>
              <a:spcBef>
                <a:spcPct val="0"/>
              </a:spcBef>
            </a:pPr>
            <a:r>
              <a:rPr lang="ro-RO" altLang="en-US" sz="2000" i="1" dirty="0"/>
              <a:t>să </a:t>
            </a:r>
            <a:r>
              <a:rPr lang="ro-RO" altLang="en-US" sz="2000" i="1" dirty="0" err="1"/>
              <a:t>înveţe</a:t>
            </a:r>
            <a:r>
              <a:rPr lang="ro-RO" altLang="en-US" sz="2000" i="1" dirty="0"/>
              <a:t> </a:t>
            </a:r>
            <a:r>
              <a:rPr lang="ro-RO" altLang="en-US" sz="2000" dirty="0"/>
              <a:t>prin ritualurile </a:t>
            </a:r>
            <a:r>
              <a:rPr lang="ro-RO" altLang="en-US" sz="2000" dirty="0" err="1"/>
              <a:t>şi</a:t>
            </a:r>
            <a:r>
              <a:rPr lang="ro-RO" altLang="en-US" sz="2000" dirty="0"/>
              <a:t> tiparele zilnice, deprinderile necesare pentru a deveni un membru activ în cadrul grupului, al </a:t>
            </a:r>
            <a:r>
              <a:rPr lang="ro-RO" altLang="en-US" sz="2000" dirty="0" err="1"/>
              <a:t>şcolii</a:t>
            </a:r>
            <a:r>
              <a:rPr lang="ro-RO" altLang="en-US" sz="2000" dirty="0"/>
              <a:t>, al </a:t>
            </a:r>
            <a:r>
              <a:rPr lang="ro-RO" altLang="en-US" sz="2000" dirty="0" err="1"/>
              <a:t>comunităţii</a:t>
            </a:r>
            <a:r>
              <a:rPr lang="ro-RO" altLang="en-US" sz="2000" dirty="0"/>
              <a:t>; </a:t>
            </a:r>
          </a:p>
          <a:p>
            <a:pPr>
              <a:spcBef>
                <a:spcPct val="0"/>
              </a:spcBef>
            </a:pPr>
            <a:r>
              <a:rPr lang="ro-RO" altLang="en-US" sz="2000" i="1" dirty="0"/>
              <a:t>să exerseze </a:t>
            </a:r>
            <a:r>
              <a:rPr lang="ro-RO" altLang="en-US" sz="2000" dirty="0"/>
              <a:t>deprinderile importante: de a vorbi, de a asculta, de a pune întrebări, de a construi răspunsuri spontane la întrebări, de a citi, de a scrie, de a sintetiza </a:t>
            </a:r>
            <a:r>
              <a:rPr lang="ro-RO" altLang="en-US" sz="2000" dirty="0" err="1"/>
              <a:t>informaţii</a:t>
            </a:r>
            <a:r>
              <a:rPr lang="ro-RO" altLang="en-US" sz="2000" dirty="0"/>
              <a:t>, de a rezolva probleme, de a urma </a:t>
            </a:r>
            <a:r>
              <a:rPr lang="ro-RO" altLang="en-US" sz="2000" dirty="0" err="1"/>
              <a:t>indicaţii</a:t>
            </a:r>
            <a:r>
              <a:rPr lang="ro-RO" altLang="en-US" sz="2000" dirty="0"/>
              <a:t>, de a lua decizii.</a:t>
            </a:r>
            <a:endParaRPr lang="en-US" altLang="en-US" sz="2000" dirty="0"/>
          </a:p>
          <a:p>
            <a:pPr algn="just">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ro-RO" altLang="en-US" b="1" smtClean="0"/>
              <a:t>ÎNTÂLNIREA DE DIMINEAȚĂ</a:t>
            </a:r>
            <a:endParaRPr lang="en-US" altLang="en-US" b="1" smtClean="0"/>
          </a:p>
        </p:txBody>
      </p:sp>
      <p:sp>
        <p:nvSpPr>
          <p:cNvPr id="4" name="Rectangle 3"/>
          <p:cNvSpPr/>
          <p:nvPr/>
        </p:nvSpPr>
        <p:spPr>
          <a:xfrm>
            <a:off x="1096963" y="908050"/>
            <a:ext cx="8077200" cy="5940425"/>
          </a:xfrm>
          <a:prstGeom prst="rect">
            <a:avLst/>
          </a:prstGeom>
        </p:spPr>
        <p:txBody>
          <a:bodyPr>
            <a:spAutoFit/>
          </a:bodyPr>
          <a:lstStyle/>
          <a:p>
            <a:pPr algn="just">
              <a:buFont typeface="Arial" panose="020B0604020202020204" pitchFamily="34" charset="0"/>
              <a:buNone/>
              <a:defRPr/>
            </a:pPr>
            <a:r>
              <a:rPr lang="en-US" sz="2000" b="1" dirty="0">
                <a:solidFill>
                  <a:srgbClr val="C00000"/>
                </a:solidFill>
                <a:latin typeface="+mn-lt"/>
              </a:rPr>
              <a:t>Salutul</a:t>
            </a:r>
            <a:r>
              <a:rPr lang="en-US" sz="2000" b="1" dirty="0">
                <a:latin typeface="+mn-lt"/>
              </a:rPr>
              <a:t>:</a:t>
            </a:r>
            <a:r>
              <a:rPr lang="en-US" sz="2000" dirty="0">
                <a:latin typeface="+mn-lt"/>
              </a:rPr>
              <a:t>  prima secvenţă a întâlnirii de dimineaţă este întâmpinarea tuturor celor prezenţi în sala de clasă la școală/ clasa virtuală. Comportamentul adecvat în timpul salutului, înseamnă  o poziţie relaxată, dar atentă, un limbaj al trupului respectuos, un ton calm şi sincer, mimică a feţei prietenoasă şi, obligatoriu, contact vizual.</a:t>
            </a:r>
            <a:endParaRPr lang="ro-RO" sz="2000" dirty="0">
              <a:latin typeface="+mn-lt"/>
            </a:endParaRPr>
          </a:p>
          <a:p>
            <a:pPr algn="just">
              <a:buFont typeface="Arial" panose="020B0604020202020204" pitchFamily="34" charset="0"/>
              <a:buNone/>
              <a:defRPr/>
            </a:pPr>
            <a:r>
              <a:rPr lang="en-US" sz="2000" b="1" dirty="0">
                <a:solidFill>
                  <a:srgbClr val="C00000"/>
                </a:solidFill>
                <a:latin typeface="+mn-lt"/>
              </a:rPr>
              <a:t>Prezența</a:t>
            </a:r>
            <a:r>
              <a:rPr lang="en-US" sz="2000" dirty="0">
                <a:latin typeface="+mn-lt"/>
              </a:rPr>
              <a:t> este un alt moment important al întâlnirii de dimineață. Ea îi ajută pe elevi să se cunoască mai bine, să exerseze număratul. </a:t>
            </a:r>
            <a:endParaRPr lang="ro-RO" sz="2000" dirty="0">
              <a:latin typeface="+mn-lt"/>
            </a:endParaRPr>
          </a:p>
          <a:p>
            <a:pPr algn="just">
              <a:buFont typeface="Arial" panose="020B0604020202020204" pitchFamily="34" charset="0"/>
              <a:buNone/>
              <a:defRPr/>
            </a:pPr>
            <a:r>
              <a:rPr lang="ro-RO" sz="2000" b="1" dirty="0">
                <a:solidFill>
                  <a:srgbClr val="C00000"/>
                </a:solidFill>
                <a:latin typeface="+mn-lt"/>
              </a:rPr>
              <a:t>Calendarul</a:t>
            </a:r>
            <a:r>
              <a:rPr lang="ro-RO" sz="2000" dirty="0">
                <a:latin typeface="+mn-lt"/>
              </a:rPr>
              <a:t> reprezintă un </a:t>
            </a:r>
            <a:r>
              <a:rPr lang="ro-RO" sz="2000" b="1" i="1" dirty="0">
                <a:solidFill>
                  <a:srgbClr val="C00000"/>
                </a:solidFill>
                <a:latin typeface="+mn-lt"/>
              </a:rPr>
              <a:t>material multifuncţional</a:t>
            </a:r>
            <a:r>
              <a:rPr lang="ro-RO" sz="2000" i="1" dirty="0">
                <a:latin typeface="+mn-lt"/>
              </a:rPr>
              <a:t>,</a:t>
            </a:r>
            <a:r>
              <a:rPr lang="ro-RO" sz="2000" dirty="0">
                <a:latin typeface="+mn-lt"/>
              </a:rPr>
              <a:t>  cu ajutorul căruia copii înţeleg timpul prin intermediul evenimentelor zilnice, ciclice, periodice şi secvenţiale din viaţa lor cotidiană.</a:t>
            </a:r>
          </a:p>
          <a:p>
            <a:pPr algn="just">
              <a:buFont typeface="Arial" panose="020B0604020202020204" pitchFamily="34" charset="0"/>
              <a:buNone/>
              <a:defRPr/>
            </a:pPr>
            <a:r>
              <a:rPr lang="ro-RO" sz="2000" b="1" dirty="0">
                <a:solidFill>
                  <a:srgbClr val="C00000"/>
                </a:solidFill>
                <a:latin typeface="+mn-lt"/>
                <a:ea typeface="Calibri" panose="020F0502020204030204" pitchFamily="34" charset="0"/>
                <a:cs typeface="Times New Roman" panose="02020603050405020304" pitchFamily="18" charset="0"/>
              </a:rPr>
              <a:t>Mesajul zilei </a:t>
            </a:r>
            <a:r>
              <a:rPr lang="ro-RO" sz="2000" dirty="0">
                <a:latin typeface="+mn-lt"/>
                <a:ea typeface="Calibri" panose="020F0502020204030204" pitchFamily="34" charset="0"/>
                <a:cs typeface="Times New Roman" panose="02020603050405020304" pitchFamily="18" charset="0"/>
              </a:rPr>
              <a:t>este pregătit cu minuţiozitate de către învăţător;</a:t>
            </a:r>
            <a:r>
              <a:rPr lang="ro-RO" sz="2000" dirty="0">
                <a:latin typeface="+mn-lt"/>
              </a:rPr>
              <a:t> se face introducerea în atmosfera de lucru, cu cerinţe clar formulate, scrise vizibil, care nu duc decât la toleranţă, cooperare, expunere,  încredere.</a:t>
            </a:r>
            <a:endParaRPr lang="en-US" sz="2000" dirty="0">
              <a:latin typeface="+mn-lt"/>
            </a:endParaRPr>
          </a:p>
          <a:p>
            <a:pPr algn="just">
              <a:buFont typeface="Arial" panose="020B0604020202020204" pitchFamily="34" charset="0"/>
              <a:buNone/>
              <a:defRPr/>
            </a:pPr>
            <a:r>
              <a:rPr lang="ro-RO" sz="2000" b="1" dirty="0">
                <a:solidFill>
                  <a:srgbClr val="C00000"/>
                </a:solidFill>
                <a:latin typeface="+mn-lt"/>
              </a:rPr>
              <a:t>Noutăţile</a:t>
            </a:r>
            <a:r>
              <a:rPr lang="ro-RO" sz="2000" b="1" i="1" dirty="0">
                <a:latin typeface="+mn-lt"/>
              </a:rPr>
              <a:t> </a:t>
            </a:r>
            <a:r>
              <a:rPr lang="ro-RO" sz="2000" i="1" dirty="0">
                <a:latin typeface="+mn-lt"/>
              </a:rPr>
              <a:t>re</a:t>
            </a:r>
            <a:r>
              <a:rPr lang="ro-RO" sz="2000" dirty="0">
                <a:latin typeface="+mn-lt"/>
              </a:rPr>
              <a:t>prezintă momentul cel mai important din cadrul întâlnirii de dimineaţă. Pe rând, copiii înscrişi au ocazia să împărtăşească ascultătorilor o întâmplare, o </a:t>
            </a:r>
            <a:r>
              <a:rPr lang="ro-RO" sz="2000" dirty="0"/>
              <a:t>experienţă trăită, un eveniment la care au participat. </a:t>
            </a:r>
            <a:endParaRPr lang="ro-RO" sz="2000" dirty="0">
              <a:latin typeface="Calibri" panose="020F0502020204030204" pitchFamily="34" charset="0"/>
              <a:ea typeface="Calibri" panose="020F0502020204030204" pitchFamily="34" charset="0"/>
              <a:cs typeface="Times New Roman" panose="02020603050405020304" pitchFamily="18" charset="0"/>
            </a:endParaRPr>
          </a:p>
          <a:p>
            <a:pPr algn="just">
              <a:buFont typeface="Arial" panose="020B0604020202020204" pitchFamily="34" charset="0"/>
              <a:buNone/>
              <a:defRPr/>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
        <p:nvSpPr>
          <p:cNvPr id="12291" name="Content Placeholder 2"/>
          <p:cNvSpPr>
            <a:spLocks noGrp="1" noChangeArrowheads="1"/>
          </p:cNvSpPr>
          <p:nvPr>
            <p:ph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Tx/>
              <a:buNone/>
              <a:defRPr/>
            </a:pPr>
            <a:r>
              <a:rPr lang="nn-NO" altLang="zh-CN" sz="2400" b="1" dirty="0" smtClean="0"/>
              <a:t>ROFUIP</a:t>
            </a:r>
            <a:r>
              <a:rPr lang="ro-RO" altLang="zh-CN" sz="2400" b="1" dirty="0" smtClean="0"/>
              <a:t>, </a:t>
            </a:r>
            <a:r>
              <a:rPr lang="nn-NO" altLang="zh-CN" sz="2400" b="1" dirty="0" smtClean="0"/>
              <a:t>  Ordinul de ministru nr. 5.447/31.08.2020 </a:t>
            </a:r>
            <a:endParaRPr lang="ro-RO" altLang="zh-CN" sz="2400" b="1" dirty="0" smtClean="0"/>
          </a:p>
          <a:p>
            <a:pPr marL="0" indent="0" algn="just" eaLnBrk="1" hangingPunct="1">
              <a:buFontTx/>
              <a:buNone/>
              <a:defRPr/>
            </a:pPr>
            <a:endParaRPr lang="nn-NO" altLang="zh-CN" sz="1000" b="1" dirty="0" smtClean="0"/>
          </a:p>
          <a:p>
            <a:pPr algn="just" eaLnBrk="1" hangingPunct="1">
              <a:defRPr/>
            </a:pPr>
            <a:r>
              <a:rPr lang="en-US" sz="2400" b="1" dirty="0" smtClean="0"/>
              <a:t>Art. 101 </a:t>
            </a:r>
            <a:r>
              <a:rPr lang="en-US" sz="2400" dirty="0" smtClean="0"/>
              <a:t>Evaluarea are drept scop identificarea nivelului la care se află la un anumit moment învățarea, orientarea şi optimizarea acesteia. </a:t>
            </a:r>
            <a:endParaRPr lang="ro-RO" sz="2400" dirty="0" smtClean="0"/>
          </a:p>
          <a:p>
            <a:pPr marL="0" indent="0" algn="just" eaLnBrk="1" hangingPunct="1">
              <a:buFontTx/>
              <a:buNone/>
              <a:defRPr/>
            </a:pPr>
            <a:endParaRPr lang="ro-RO" sz="1000" dirty="0" smtClean="0"/>
          </a:p>
          <a:p>
            <a:pPr algn="just" eaLnBrk="1" hangingPunct="1">
              <a:defRPr/>
            </a:pPr>
            <a:r>
              <a:rPr lang="ro-RO" sz="2000" dirty="0" smtClean="0"/>
              <a:t>În realizarea evaluărilor din parcursul educațional al elevilor, este necesar să facem distincție între 2 tipuri majore de evaluare: </a:t>
            </a:r>
          </a:p>
          <a:p>
            <a:pPr algn="just" eaLnBrk="1" hangingPunct="1">
              <a:defRPr/>
            </a:pPr>
            <a:r>
              <a:rPr lang="ro-RO" sz="2000" b="1" dirty="0" smtClean="0">
                <a:solidFill>
                  <a:srgbClr val="C00000"/>
                </a:solidFill>
              </a:rPr>
              <a:t>evaluarea curentă</a:t>
            </a:r>
            <a:r>
              <a:rPr lang="ro-RO" sz="2000" dirty="0" smtClean="0">
                <a:solidFill>
                  <a:srgbClr val="C00000"/>
                </a:solidFill>
              </a:rPr>
              <a:t>, </a:t>
            </a:r>
            <a:r>
              <a:rPr lang="ro-RO" sz="2000" dirty="0" smtClean="0"/>
              <a:t>la clasă, proiectată și realizată de cadrul didactic, cu formele sale: </a:t>
            </a:r>
            <a:r>
              <a:rPr lang="ro-RO" sz="2000" b="1" dirty="0" smtClean="0">
                <a:solidFill>
                  <a:srgbClr val="002060"/>
                </a:solidFill>
              </a:rPr>
              <a:t>inițială, continuă și sumativă; </a:t>
            </a:r>
          </a:p>
          <a:p>
            <a:pPr algn="just" eaLnBrk="1" hangingPunct="1">
              <a:defRPr/>
            </a:pPr>
            <a:r>
              <a:rPr lang="ro-RO" sz="2000" b="1" dirty="0" smtClean="0">
                <a:solidFill>
                  <a:srgbClr val="C00000"/>
                </a:solidFill>
              </a:rPr>
              <a:t>evaluări naționale </a:t>
            </a:r>
            <a:r>
              <a:rPr lang="ro-RO" sz="2000" dirty="0" smtClean="0"/>
              <a:t>proiectate și realizate de instituții specializate; de obicei, cu caracter sumativ; este o evaluare externă și criterială, cu rol de monitorizare (raportată la programă, ca referință națională, unitară, referențialul privind competențele prevăzute de aceasta și standardele curriculare de învățare – niveluri de achiziții dezirabile).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p:cBhvr>
                                        <p:cTn id="9" dur="1000"/>
                                        <p:tgtEl>
                                          <p:spTgt spid="13314"/>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p:cBhvr>
                                        <p:cTn id="13" dur="500"/>
                                        <p:tgtEl>
                                          <p:spTgt spid="12291">
                                            <p:txEl>
                                              <p:pRg st="0" end="0"/>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p:cBhvr>
                                        <p:cTn id="17" dur="500"/>
                                        <p:tgtEl>
                                          <p:spTgt spid="12291">
                                            <p:txEl>
                                              <p:pRg st="2" end="2"/>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p:cBhvr>
                                        <p:cTn id="21" dur="500"/>
                                        <p:tgtEl>
                                          <p:spTgt spid="12291">
                                            <p:txEl>
                                              <p:pRg st="4" end="4"/>
                                            </p:txEl>
                                          </p:spTgt>
                                        </p:tgtEl>
                                      </p:cBhvr>
                                    </p:animEffect>
                                  </p:childTnLst>
                                </p:cTn>
                              </p:par>
                            </p:childTnLst>
                          </p:cTn>
                        </p:par>
                        <p:par>
                          <p:cTn id="22" fill="hold" nodeType="afterGroup">
                            <p:stCondLst>
                              <p:cond delay="3300"/>
                            </p:stCondLst>
                            <p:childTnLst>
                              <p:par>
                                <p:cTn id="23" presetID="22" presetClass="entr" presetSubtype="8" fill="hold" grpId="0" nodeType="after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Effect>
                                      <p:cBhvr>
                                        <p:cTn id="25" dur="500"/>
                                        <p:tgtEl>
                                          <p:spTgt spid="12291">
                                            <p:txEl>
                                              <p:pRg st="5" end="5"/>
                                            </p:txEl>
                                          </p:spTgt>
                                        </p:tgtEl>
                                      </p:cBhvr>
                                    </p:animEffect>
                                  </p:childTnLst>
                                </p:cTn>
                              </p:par>
                            </p:childTnLst>
                          </p:cTn>
                        </p:par>
                        <p:par>
                          <p:cTn id="26" fill="hold" nodeType="afterGroup">
                            <p:stCondLst>
                              <p:cond delay="3800"/>
                            </p:stCondLst>
                            <p:childTnLst>
                              <p:par>
                                <p:cTn id="27" presetID="22" presetClass="entr" presetSubtype="8" fill="hold" grpId="0" nodeType="after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animEffect>
                                      <p:cBhvr>
                                        <p:cTn id="29"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utoUpdateAnimBg="0"/>
      <p:bldP spid="12291" grpId="0" build="p"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82" y="1143060"/>
            <a:ext cx="7588168" cy="4648078"/>
          </a:xfrm>
        </p:spPr>
        <p:txBody>
          <a:bodyPr/>
          <a:lstStyle/>
          <a:p>
            <a:r>
              <a:rPr lang="ro-RO" sz="3600" b="1" dirty="0" smtClean="0">
                <a:solidFill>
                  <a:srgbClr val="FF0000"/>
                </a:solidFill>
              </a:rPr>
              <a:t>Ordinea de zi:</a:t>
            </a:r>
            <a:br>
              <a:rPr lang="ro-RO" sz="3600" b="1" dirty="0" smtClean="0">
                <a:solidFill>
                  <a:srgbClr val="FF0000"/>
                </a:solidFill>
              </a:rPr>
            </a:br>
            <a:r>
              <a:rPr lang="ro-RO" sz="3600" b="1" dirty="0">
                <a:solidFill>
                  <a:srgbClr val="FF0000"/>
                </a:solidFill>
              </a:rPr>
              <a:t/>
            </a:r>
            <a:br>
              <a:rPr lang="ro-RO" sz="3600" b="1" dirty="0">
                <a:solidFill>
                  <a:srgbClr val="FF0000"/>
                </a:solidFill>
              </a:rPr>
            </a:br>
            <a:r>
              <a:rPr lang="ro-RO" b="1" dirty="0" smtClean="0">
                <a:solidFill>
                  <a:schemeClr val="tx1"/>
                </a:solidFill>
              </a:rPr>
              <a:t>1. Diagnoza procesului instructiv-educativ de la nivelul învățământului primar, 2020-2021</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2. Cadrul normativ privind organizarea procesului de învățământ în anul școlar 2021-2022</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3. Priorități ale anului 2021-2022</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4. </a:t>
            </a:r>
            <a:r>
              <a:rPr lang="ro-RO" b="1" dirty="0" err="1" smtClean="0">
                <a:solidFill>
                  <a:schemeClr val="tx1"/>
                </a:solidFill>
              </a:rPr>
              <a:t>Diverse</a:t>
            </a:r>
            <a:r>
              <a:rPr lang="ro-RO" dirty="0" err="1" smtClean="0"/>
              <a:t>Ca</a:t>
            </a:r>
            <a:endParaRPr lang="en-US" sz="2800" b="1" dirty="0">
              <a:solidFill>
                <a:schemeClr val="tx1"/>
              </a:solidFill>
            </a:endParaRPr>
          </a:p>
        </p:txBody>
      </p:sp>
    </p:spTree>
    <p:extLst>
      <p:ext uri="{BB962C8B-B14F-4D97-AF65-F5344CB8AC3E}">
        <p14:creationId xmlns:p14="http://schemas.microsoft.com/office/powerpoint/2010/main" val="314231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
        <p:nvSpPr>
          <p:cNvPr id="12291" name="Content Placeholder 2"/>
          <p:cNvSpPr>
            <a:spLocks noGrp="1" noChangeArrowheads="1"/>
          </p:cNvSpPr>
          <p:nvPr>
            <p:ph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Tx/>
              <a:buNone/>
              <a:defRPr/>
            </a:pPr>
            <a:r>
              <a:rPr lang="nn-NO" altLang="zh-CN" sz="2400" b="1" dirty="0" smtClean="0"/>
              <a:t>ROFUIP</a:t>
            </a:r>
            <a:r>
              <a:rPr lang="ro-RO" altLang="zh-CN" sz="2400" b="1" dirty="0" smtClean="0"/>
              <a:t>, </a:t>
            </a:r>
            <a:r>
              <a:rPr lang="nn-NO" altLang="zh-CN" sz="2400" b="1" dirty="0" smtClean="0"/>
              <a:t>  Ordinul de ministru nr. 5.447/31.08.2020 </a:t>
            </a:r>
            <a:endParaRPr lang="ro-RO" altLang="zh-CN" sz="2400" b="1" dirty="0" smtClean="0"/>
          </a:p>
          <a:p>
            <a:pPr marL="0" indent="0" algn="just" eaLnBrk="1" hangingPunct="1">
              <a:buFontTx/>
              <a:buNone/>
              <a:defRPr/>
            </a:pPr>
            <a:endParaRPr lang="nn-NO" altLang="zh-CN" sz="2400" b="1" dirty="0" smtClean="0"/>
          </a:p>
          <a:p>
            <a:pPr algn="just" eaLnBrk="1" hangingPunct="1">
              <a:defRPr/>
            </a:pPr>
            <a:r>
              <a:rPr lang="en-US" sz="2400" b="1" dirty="0" smtClean="0"/>
              <a:t>Art. 102 </a:t>
            </a:r>
            <a:r>
              <a:rPr lang="en-US" sz="2400" dirty="0" smtClean="0"/>
              <a:t>(1) Conform legii, evaluările în sistemul de învăţământ preuniversitar se realizează la nivel de disciplină. </a:t>
            </a:r>
            <a:endParaRPr lang="ro-RO" sz="2400" dirty="0" smtClean="0"/>
          </a:p>
          <a:p>
            <a:pPr algn="just" eaLnBrk="1" hangingPunct="1">
              <a:defRPr/>
            </a:pPr>
            <a:r>
              <a:rPr lang="en-US" sz="2400" dirty="0" smtClean="0"/>
              <a:t>(2) În sistemul de învăţământ preuniversitar evaluarea se centrează pe competenţe, oferă feedback real elevilor, părinţilor şi cadrelor didactice şi stă la baza planurilor individuale de învăţare. </a:t>
            </a:r>
            <a:endParaRPr lang="ro-RO" sz="2400" dirty="0" smtClean="0"/>
          </a:p>
          <a:p>
            <a:pPr algn="just" eaLnBrk="1" hangingPunct="1">
              <a:defRPr/>
            </a:pPr>
            <a:r>
              <a:rPr lang="en-US" sz="2400" dirty="0" smtClean="0"/>
              <a:t>(3) Rezultatul evaluării, exprimat prin calificativ, nu poate fi folosit ca mijloc de coerciţie, acesta reflectând strict rezultatele învăţării, conform prevederilor legale.</a:t>
            </a:r>
            <a:endParaRPr lang="en-US"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3"/>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p:cBhvr>
                                        <p:cTn id="9" dur="1000"/>
                                        <p:tgtEl>
                                          <p:spTgt spid="14338"/>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p:cBhvr>
                                        <p:cTn id="13" dur="500"/>
                                        <p:tgtEl>
                                          <p:spTgt spid="12291">
                                            <p:txEl>
                                              <p:pRg st="0" end="0"/>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p:cBhvr>
                                        <p:cTn id="17" dur="500"/>
                                        <p:tgtEl>
                                          <p:spTgt spid="12291">
                                            <p:txEl>
                                              <p:pRg st="2" end="2"/>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p:cBhvr>
                                        <p:cTn id="21" dur="500"/>
                                        <p:tgtEl>
                                          <p:spTgt spid="12291">
                                            <p:txEl>
                                              <p:pRg st="3" end="3"/>
                                            </p:txEl>
                                          </p:spTgt>
                                        </p:tgtEl>
                                      </p:cBhvr>
                                    </p:animEffect>
                                  </p:childTnLst>
                                </p:cTn>
                              </p:par>
                            </p:childTnLst>
                          </p:cTn>
                        </p:par>
                        <p:par>
                          <p:cTn id="22" fill="hold" nodeType="afterGroup">
                            <p:stCondLst>
                              <p:cond delay="3300"/>
                            </p:stCondLst>
                            <p:childTnLst>
                              <p:par>
                                <p:cTn id="23" presetID="22" presetClass="entr" presetSubtype="8" fill="hold" grpId="0" nodeType="after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Effect>
                                      <p:cBhvr>
                                        <p:cTn id="25"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utoUpdateAnimBg="0"/>
      <p:bldP spid="12291" grpId="0" build="p"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
        <p:nvSpPr>
          <p:cNvPr id="12291" name="Content Placeholder 2"/>
          <p:cNvSpPr>
            <a:spLocks noGrp="1" noChangeArrowheads="1"/>
          </p:cNvSpPr>
          <p:nvPr>
            <p:ph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Tx/>
              <a:buNone/>
              <a:defRPr/>
            </a:pPr>
            <a:r>
              <a:rPr lang="nn-NO" altLang="zh-CN" sz="2400" b="1" dirty="0" smtClean="0"/>
              <a:t>ROFUIP</a:t>
            </a:r>
            <a:r>
              <a:rPr lang="ro-RO" altLang="zh-CN" sz="2400" b="1" dirty="0" smtClean="0"/>
              <a:t>, </a:t>
            </a:r>
            <a:r>
              <a:rPr lang="nn-NO" altLang="zh-CN" sz="2400" b="1" dirty="0" smtClean="0"/>
              <a:t>  Ordinul de ministru nr. 5.447/31.08.2020</a:t>
            </a:r>
            <a:endParaRPr lang="ro-RO" altLang="zh-CN" sz="2400" b="1" dirty="0" smtClean="0"/>
          </a:p>
          <a:p>
            <a:pPr marL="0" indent="0" algn="just" eaLnBrk="1" hangingPunct="1">
              <a:buFontTx/>
              <a:buNone/>
              <a:defRPr/>
            </a:pPr>
            <a:endParaRPr lang="ro-RO" altLang="zh-CN" sz="2000" b="1" dirty="0" smtClean="0"/>
          </a:p>
          <a:p>
            <a:pPr algn="just" eaLnBrk="1" hangingPunct="1">
              <a:defRPr/>
            </a:pPr>
            <a:r>
              <a:rPr lang="en-US" sz="2400" b="1" dirty="0" smtClean="0"/>
              <a:t>Art. 103 </a:t>
            </a:r>
            <a:r>
              <a:rPr lang="en-US" sz="2400" dirty="0" smtClean="0"/>
              <a:t>(1) </a:t>
            </a:r>
            <a:r>
              <a:rPr lang="ro-RO" sz="2400" dirty="0" smtClean="0"/>
              <a:t>Evaluarea rezultatelor la învăţătură se realizează </a:t>
            </a:r>
            <a:r>
              <a:rPr lang="ro-RO" sz="2400" b="1" dirty="0" smtClean="0"/>
              <a:t>permanent</a:t>
            </a:r>
            <a:r>
              <a:rPr lang="ro-RO" sz="2400" dirty="0" smtClean="0"/>
              <a:t>, pe parcursul anului şcolar. </a:t>
            </a:r>
          </a:p>
          <a:p>
            <a:pPr algn="just" eaLnBrk="1" hangingPunct="1">
              <a:defRPr/>
            </a:pPr>
            <a:r>
              <a:rPr lang="ro-RO" sz="2400" dirty="0" smtClean="0"/>
              <a:t>(2) La sfârşitul </a:t>
            </a:r>
            <a:r>
              <a:rPr lang="ro-RO" sz="2400" b="1" dirty="0" smtClean="0"/>
              <a:t>clasei pregătitoare</a:t>
            </a:r>
            <a:r>
              <a:rPr lang="ro-RO" sz="2400" dirty="0" smtClean="0"/>
              <a:t>, evaluarea dezvoltării fizice, socioemoţionale, cognitive, a limbajului şi a comunicării, precum şi a dezvoltării capacităţilor şi atitudinilor faţă de învăţare ale copilului, realizată pe parcursul întregului an şcolar, se finalizează prin completarea unui </a:t>
            </a:r>
            <a:r>
              <a:rPr lang="ro-RO" sz="2400" b="1" i="1" dirty="0" smtClean="0"/>
              <a:t>raport</a:t>
            </a:r>
            <a:r>
              <a:rPr lang="ro-RO" sz="2400" dirty="0" smtClean="0"/>
              <a:t>, de către cadrul didactic responsabil, în baza unei metodologii aprobate prin ordin al ministrului educaţiei.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3"/>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p:cBhvr>
                                        <p:cTn id="9" dur="1000"/>
                                        <p:tgtEl>
                                          <p:spTgt spid="15362"/>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p:cBhvr>
                                        <p:cTn id="13" dur="500"/>
                                        <p:tgtEl>
                                          <p:spTgt spid="12291">
                                            <p:txEl>
                                              <p:pRg st="0" end="0"/>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p:cBhvr>
                                        <p:cTn id="17" dur="500"/>
                                        <p:tgtEl>
                                          <p:spTgt spid="12291">
                                            <p:txEl>
                                              <p:pRg st="2" end="2"/>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p:cBhvr>
                                        <p:cTn id="2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utoUpdateAnimBg="0"/>
      <p:bldP spid="12291" grpId="0" build="p"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9663" y="1066800"/>
            <a:ext cx="7926387" cy="5170488"/>
          </a:xfrm>
          <a:prstGeom prst="rect">
            <a:avLst/>
          </a:prstGeom>
        </p:spPr>
        <p:txBody>
          <a:bodyPr>
            <a:spAutoFit/>
          </a:bodyPr>
          <a:lstStyle/>
          <a:p>
            <a:pPr algn="just">
              <a:buFont typeface="Arial" panose="020B0604020202020204" pitchFamily="34" charset="0"/>
              <a:buNone/>
              <a:defRPr/>
            </a:pPr>
            <a:r>
              <a:rPr lang="ro-RO" sz="2200" b="1" dirty="0"/>
              <a:t>Art. 104 </a:t>
            </a:r>
            <a:r>
              <a:rPr lang="ro-RO" sz="2200" dirty="0"/>
              <a:t>(1) Instrumentele de evaluare se stabilesc în funcţie de vârstă şi de particularităţile psihopedagogice ale beneficiarilor primari ai educaţiei şi de specificul fiecărei discipline. Acestea sunt: </a:t>
            </a:r>
          </a:p>
          <a:p>
            <a:pPr marL="457200" indent="-457200" algn="just">
              <a:buFont typeface="Arial" panose="020B0604020202020204" pitchFamily="34" charset="0"/>
              <a:buAutoNum type="alphaLcParenR"/>
              <a:defRPr/>
            </a:pPr>
            <a:r>
              <a:rPr lang="ro-RO" sz="2200" dirty="0"/>
              <a:t>evaluări orale; </a:t>
            </a:r>
          </a:p>
          <a:p>
            <a:pPr marL="457200" indent="-457200" algn="just">
              <a:buFont typeface="Arial" panose="020B0604020202020204" pitchFamily="34" charset="0"/>
              <a:buAutoNum type="alphaLcParenR"/>
              <a:defRPr/>
            </a:pPr>
            <a:r>
              <a:rPr lang="ro-RO" sz="2200" dirty="0"/>
              <a:t>teste, lucrări scrise; </a:t>
            </a:r>
          </a:p>
          <a:p>
            <a:pPr marL="457200" indent="-457200" algn="just">
              <a:buFont typeface="Arial" panose="020B0604020202020204" pitchFamily="34" charset="0"/>
              <a:buAutoNum type="alphaLcParenR"/>
              <a:defRPr/>
            </a:pPr>
            <a:r>
              <a:rPr lang="ro-RO" sz="2200" dirty="0"/>
              <a:t>experimente şi activităţi practice;  </a:t>
            </a:r>
          </a:p>
          <a:p>
            <a:pPr marL="457200" indent="-457200" algn="just">
              <a:buFont typeface="Arial" panose="020B0604020202020204" pitchFamily="34" charset="0"/>
              <a:buAutoNum type="alphaLcParenR"/>
              <a:defRPr/>
            </a:pPr>
            <a:r>
              <a:rPr lang="ro-RO" sz="2200" dirty="0"/>
              <a:t>proiecte; </a:t>
            </a:r>
          </a:p>
          <a:p>
            <a:pPr marL="457200" indent="-457200" algn="just">
              <a:buFont typeface="Arial" panose="020B0604020202020204" pitchFamily="34" charset="0"/>
              <a:buAutoNum type="alphaLcParenR"/>
              <a:defRPr/>
            </a:pPr>
            <a:r>
              <a:rPr lang="ro-RO" sz="2200" dirty="0"/>
              <a:t>probe practice; </a:t>
            </a:r>
          </a:p>
          <a:p>
            <a:pPr marL="457200" indent="-457200" algn="just">
              <a:buFont typeface="Arial" panose="020B0604020202020204" pitchFamily="34" charset="0"/>
              <a:buAutoNum type="alphaLcParenR"/>
              <a:defRPr/>
            </a:pPr>
            <a:r>
              <a:rPr lang="ro-RO" sz="2200" dirty="0"/>
              <a:t>alte instrumente stabilite de comisia pentru curriculum şi aprobate de director sau elaborate de către Ministerul Educaţiei/inspectoratele şcolare. </a:t>
            </a:r>
          </a:p>
          <a:p>
            <a:pPr algn="just">
              <a:buFont typeface="Arial" panose="020B0604020202020204" pitchFamily="34" charset="0"/>
              <a:buNone/>
              <a:defRPr/>
            </a:pPr>
            <a:r>
              <a:rPr lang="ro-RO" sz="2200" dirty="0"/>
              <a:t>(2) În învăţământul primar, la clasele I - IV, elevii vor avea la fiecare disciplină, cu excepţia celor preponderent practice, cel puţin o evaluare prin lucrare scrisă pe semestru. </a:t>
            </a:r>
          </a:p>
        </p:txBody>
      </p:sp>
      <p:sp>
        <p:nvSpPr>
          <p:cNvPr id="28675" name="Title 1"/>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800" y="1066800"/>
            <a:ext cx="7715250" cy="5047536"/>
          </a:xfrm>
          <a:prstGeom prst="rect">
            <a:avLst/>
          </a:prstGeom>
        </p:spPr>
        <p:txBody>
          <a:bodyPr>
            <a:spAutoFit/>
          </a:bodyPr>
          <a:lstStyle/>
          <a:p>
            <a:pPr algn="just">
              <a:buFont typeface="Arial" panose="020B0604020202020204" pitchFamily="34" charset="0"/>
              <a:buNone/>
              <a:defRPr/>
            </a:pPr>
            <a:r>
              <a:rPr lang="ro-RO" sz="2200" b="1" dirty="0"/>
              <a:t>Art. 106 </a:t>
            </a:r>
            <a:r>
              <a:rPr lang="ro-RO" sz="2200" dirty="0"/>
              <a:t>(1) </a:t>
            </a:r>
            <a:r>
              <a:rPr lang="ro-RO" sz="2000" dirty="0"/>
              <a:t>Rezultatele evaluării se exprimă, după caz, prin: </a:t>
            </a:r>
          </a:p>
          <a:p>
            <a:pPr marL="457200" indent="-457200" algn="just">
              <a:buFont typeface="+mj-lt"/>
              <a:buAutoNum type="alphaLcParenR"/>
              <a:defRPr/>
            </a:pPr>
            <a:r>
              <a:rPr lang="ro-RO" sz="2000" dirty="0"/>
              <a:t>aprecieri descriptive privind dezvoltarea copilului – la clasa pregătitoare; </a:t>
            </a:r>
          </a:p>
          <a:p>
            <a:pPr marL="457200" indent="-457200" algn="just">
              <a:buFont typeface="+mj-lt"/>
              <a:buAutoNum type="alphaLcParenR"/>
              <a:defRPr/>
            </a:pPr>
            <a:r>
              <a:rPr lang="ro-RO" sz="2000" dirty="0"/>
              <a:t>calificative la clasele I - IV şi în învăţământul special care şcolarizează elevi cu deficienţe grave, severe, profunde sau asociate;</a:t>
            </a:r>
          </a:p>
          <a:p>
            <a:pPr algn="just">
              <a:buFont typeface="Arial" panose="020B0604020202020204" pitchFamily="34" charset="0"/>
              <a:buNone/>
              <a:defRPr/>
            </a:pPr>
            <a:r>
              <a:rPr lang="en-US" sz="2000" dirty="0"/>
              <a:t>(2</a:t>
            </a:r>
            <a:r>
              <a:rPr lang="ro-RO" sz="2000" dirty="0"/>
              <a:t>) Rezultatele evaluării se consemnează în catalog, cu cerneală albastră, sub forma: "Calificativul/data", cu excepţia celor de la clasa pregătitoare, care se trec în raportul anual de evaluare. </a:t>
            </a:r>
          </a:p>
          <a:p>
            <a:pPr algn="just">
              <a:buFont typeface="Arial" panose="020B0604020202020204" pitchFamily="34" charset="0"/>
              <a:buNone/>
              <a:defRPr/>
            </a:pPr>
            <a:r>
              <a:rPr lang="ro-RO" sz="2000" i="1" dirty="0"/>
              <a:t>Nu se acordă calificative la disciplinele: dezvoltare personală (clasele I-II), educație pentru sănătate și alte discipline opționale din aria curriculară Om și societate; disciplinele sunt consemnate în catalog, se trec absențe acolo unde e cazul.</a:t>
            </a:r>
          </a:p>
          <a:p>
            <a:pPr algn="just">
              <a:buFont typeface="Arial" panose="020B0604020202020204" pitchFamily="34" charset="0"/>
              <a:buNone/>
              <a:defRPr/>
            </a:pPr>
            <a:r>
              <a:rPr lang="en-US" sz="2000" b="1" dirty="0"/>
              <a:t>Art. 107</a:t>
            </a:r>
            <a:r>
              <a:rPr lang="ro-RO" sz="2000" b="1" dirty="0"/>
              <a:t> </a:t>
            </a:r>
            <a:r>
              <a:rPr lang="ro-RO" sz="2000" dirty="0"/>
              <a:t>Calificativele se comunică în mod obligatoriu elevilor și se trec în catalog şi în carnetul de elev de către cadrul didactic care le acordă.</a:t>
            </a:r>
            <a:endParaRPr lang="ro-RO" altLang="zh-CN" sz="2200" b="1" dirty="0"/>
          </a:p>
        </p:txBody>
      </p:sp>
      <p:sp>
        <p:nvSpPr>
          <p:cNvPr id="29699" name="Title 1"/>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04925" y="982663"/>
            <a:ext cx="77311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ct val="0"/>
              </a:spcBef>
              <a:buFontTx/>
              <a:buNone/>
            </a:pPr>
            <a:r>
              <a:rPr lang="ro-RO" altLang="en-US" sz="2000"/>
              <a:t>(4) Numărul de calificative semestrial fiecărui elev, la fiecare disciplină de studiu, trebuie să fie cel puţin egal cu numărul săptămânal de ore de curs prevăzut în planul de învăţământ. Fac excepţie disciplinele cu o oră de curs pe săptămână, la care numărul minim de calificative este de două. </a:t>
            </a:r>
          </a:p>
          <a:p>
            <a:pPr algn="just">
              <a:spcBef>
                <a:spcPct val="0"/>
              </a:spcBef>
              <a:buFontTx/>
              <a:buNone/>
            </a:pPr>
            <a:r>
              <a:rPr lang="ro-RO" altLang="en-US" sz="2000" b="1"/>
              <a:t>Art. 108 </a:t>
            </a:r>
            <a:r>
              <a:rPr lang="ro-RO" altLang="en-US" sz="2000"/>
              <a:t>(1) La sfârşitul fiecărui semestru şi la încheierea anului şcolar, cadrele didactice au obligaţia să încheie situaţia şcolară a elevilor. </a:t>
            </a:r>
          </a:p>
          <a:p>
            <a:pPr algn="just">
              <a:spcBef>
                <a:spcPct val="0"/>
              </a:spcBef>
              <a:buFontTx/>
              <a:buNone/>
            </a:pPr>
            <a:r>
              <a:rPr lang="ro-RO" altLang="en-US" sz="2000"/>
              <a:t>(2) La sfârşitul fiecărui semestru, învăţătorul/institutorul/profesorul pentru învăţământul primar consultă consiliul clasei pentru acordarea mediei la purtare, prin care sunt evaluate frecvenţa şi comportamentul elevului, respectarea de către acesta a reglementărilor adoptate de unitatea de învăţământ. </a:t>
            </a:r>
          </a:p>
          <a:p>
            <a:pPr algn="just">
              <a:spcBef>
                <a:spcPct val="0"/>
              </a:spcBef>
              <a:buFontTx/>
              <a:buNone/>
            </a:pPr>
            <a:r>
              <a:rPr lang="ro-RO" altLang="en-US" sz="2000"/>
              <a:t>(3) La sfârşitul fiecărui semestru învăţătorul/institutorul/profesorul pentru învăţământul primar consultă consiliul clasei pentru elaborarea aprecierii asupra situaţiei şcolare a fiecărui elev din clasa pregătitoare. </a:t>
            </a:r>
          </a:p>
        </p:txBody>
      </p:sp>
      <p:sp>
        <p:nvSpPr>
          <p:cNvPr id="30723" name="Title 1"/>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174750" y="908050"/>
            <a:ext cx="79914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ct val="0"/>
              </a:spcBef>
              <a:buFontTx/>
              <a:buNone/>
            </a:pPr>
            <a:r>
              <a:rPr lang="en-US" altLang="en-US" sz="2000" b="1" dirty="0"/>
              <a:t>Art. 110 </a:t>
            </a:r>
            <a:r>
              <a:rPr lang="en-US" altLang="en-US" sz="2000" dirty="0"/>
              <a:t>(1) La </a:t>
            </a:r>
            <a:r>
              <a:rPr lang="en-US" altLang="en-US" sz="2000" dirty="0" err="1"/>
              <a:t>clasele</a:t>
            </a:r>
            <a:r>
              <a:rPr lang="en-US" altLang="en-US" sz="2000" dirty="0"/>
              <a:t> I - IV se </a:t>
            </a:r>
            <a:r>
              <a:rPr lang="en-US" altLang="en-US" sz="2000" dirty="0" err="1"/>
              <a:t>stabilesc</a:t>
            </a:r>
            <a:r>
              <a:rPr lang="en-US" altLang="en-US" sz="2000" dirty="0"/>
              <a:t> </a:t>
            </a:r>
            <a:r>
              <a:rPr lang="en-US" altLang="en-US" sz="2000" dirty="0" err="1"/>
              <a:t>calificative</a:t>
            </a:r>
            <a:r>
              <a:rPr lang="en-US" altLang="en-US" sz="2000" dirty="0"/>
              <a:t> </a:t>
            </a:r>
            <a:r>
              <a:rPr lang="en-US" altLang="en-US" sz="2000" dirty="0" err="1"/>
              <a:t>semestriale</a:t>
            </a:r>
            <a:r>
              <a:rPr lang="en-US" altLang="en-US" sz="2000" dirty="0"/>
              <a:t> </a:t>
            </a:r>
            <a:r>
              <a:rPr lang="en-US" altLang="en-US" sz="2000" dirty="0" err="1"/>
              <a:t>şi</a:t>
            </a:r>
            <a:r>
              <a:rPr lang="en-US" altLang="en-US" sz="2000" dirty="0"/>
              <a:t> </a:t>
            </a:r>
            <a:r>
              <a:rPr lang="en-US" altLang="en-US" sz="2000" dirty="0" err="1"/>
              <a:t>anuale</a:t>
            </a:r>
            <a:r>
              <a:rPr lang="en-US" altLang="en-US" sz="2000" dirty="0"/>
              <a:t> la </a:t>
            </a:r>
            <a:r>
              <a:rPr lang="en-US" altLang="en-US" sz="2000" dirty="0" err="1"/>
              <a:t>fiecare</a:t>
            </a:r>
            <a:r>
              <a:rPr lang="en-US" altLang="en-US" sz="2000" dirty="0"/>
              <a:t> </a:t>
            </a:r>
            <a:r>
              <a:rPr lang="en-US" altLang="en-US" sz="2000" dirty="0" err="1"/>
              <a:t>disciplină</a:t>
            </a:r>
            <a:r>
              <a:rPr lang="en-US" altLang="en-US" sz="2000" dirty="0"/>
              <a:t> de </a:t>
            </a:r>
            <a:r>
              <a:rPr lang="en-US" altLang="en-US" sz="2000" dirty="0" err="1"/>
              <a:t>studiu</a:t>
            </a:r>
            <a:r>
              <a:rPr lang="en-US" altLang="en-US" sz="2000" dirty="0"/>
              <a:t>.</a:t>
            </a:r>
            <a:endParaRPr lang="ro-RO" altLang="en-US" sz="2000" dirty="0"/>
          </a:p>
          <a:p>
            <a:pPr algn="just">
              <a:spcBef>
                <a:spcPct val="0"/>
              </a:spcBef>
              <a:buFontTx/>
              <a:buNone/>
            </a:pPr>
            <a:r>
              <a:rPr lang="en-US" altLang="en-US" sz="2000" dirty="0"/>
              <a:t>(2) </a:t>
            </a:r>
            <a:r>
              <a:rPr lang="ro-RO" altLang="en-US" sz="2000" dirty="0"/>
              <a:t>Pentru</a:t>
            </a:r>
            <a:r>
              <a:rPr lang="en-US" altLang="en-US" sz="2000" dirty="0"/>
              <a:t> </a:t>
            </a:r>
            <a:r>
              <a:rPr lang="en-US" altLang="en-US" sz="2000" dirty="0" err="1"/>
              <a:t>aceste</a:t>
            </a:r>
            <a:r>
              <a:rPr lang="en-US" altLang="en-US" sz="2000" dirty="0"/>
              <a:t> </a:t>
            </a:r>
            <a:r>
              <a:rPr lang="en-US" altLang="en-US" sz="2000" dirty="0" err="1"/>
              <a:t>clase</a:t>
            </a:r>
            <a:r>
              <a:rPr lang="en-US" altLang="en-US" sz="2000" dirty="0"/>
              <a:t>, </a:t>
            </a:r>
            <a:r>
              <a:rPr lang="en-US" altLang="en-US" sz="2000" b="1" dirty="0" err="1"/>
              <a:t>calificativul</a:t>
            </a:r>
            <a:r>
              <a:rPr lang="en-US" altLang="en-US" sz="2000" b="1" dirty="0"/>
              <a:t> </a:t>
            </a:r>
            <a:r>
              <a:rPr lang="en-US" altLang="en-US" sz="2000" b="1" dirty="0" err="1"/>
              <a:t>semestrial</a:t>
            </a:r>
            <a:r>
              <a:rPr lang="en-US" altLang="en-US" sz="2000" b="1" dirty="0"/>
              <a:t> </a:t>
            </a:r>
            <a:r>
              <a:rPr lang="en-US" altLang="en-US" sz="2000" b="1" dirty="0" err="1"/>
              <a:t>pe</a:t>
            </a:r>
            <a:r>
              <a:rPr lang="en-US" altLang="en-US" sz="2000" b="1" dirty="0"/>
              <a:t> </a:t>
            </a:r>
            <a:r>
              <a:rPr lang="en-US" altLang="en-US" sz="2000" b="1" dirty="0" err="1"/>
              <a:t>disciplină</a:t>
            </a:r>
            <a:r>
              <a:rPr lang="en-US" altLang="en-US" sz="2000" b="1" dirty="0"/>
              <a:t> </a:t>
            </a:r>
            <a:r>
              <a:rPr lang="en-US" altLang="en-US" sz="2000" dirty="0"/>
              <a:t>se </a:t>
            </a:r>
            <a:r>
              <a:rPr lang="en-US" altLang="en-US" sz="2000" dirty="0" err="1"/>
              <a:t>stabileşte</a:t>
            </a:r>
            <a:r>
              <a:rPr lang="en-US" altLang="en-US" sz="2000" dirty="0"/>
              <a:t> </a:t>
            </a:r>
            <a:r>
              <a:rPr lang="en-US" altLang="en-US" sz="2000" dirty="0" err="1"/>
              <a:t>astfel</a:t>
            </a:r>
            <a:r>
              <a:rPr lang="en-US" altLang="en-US" sz="2000" dirty="0"/>
              <a:t>: se </a:t>
            </a:r>
            <a:r>
              <a:rPr lang="en-US" altLang="en-US" sz="2000" dirty="0" err="1"/>
              <a:t>aleg</a:t>
            </a:r>
            <a:r>
              <a:rPr lang="en-US" altLang="en-US" sz="2000" dirty="0"/>
              <a:t> </a:t>
            </a:r>
            <a:r>
              <a:rPr lang="en-US" altLang="en-US" sz="2000" dirty="0" err="1"/>
              <a:t>două</a:t>
            </a:r>
            <a:r>
              <a:rPr lang="en-US" altLang="en-US" sz="2000" dirty="0"/>
              <a:t> </a:t>
            </a:r>
            <a:r>
              <a:rPr lang="en-US" altLang="en-US" sz="2000" dirty="0" err="1"/>
              <a:t>calificative</a:t>
            </a:r>
            <a:r>
              <a:rPr lang="en-US" altLang="en-US" sz="2000" dirty="0"/>
              <a:t> cu </a:t>
            </a:r>
            <a:r>
              <a:rPr lang="en-US" altLang="en-US" sz="2000" dirty="0" err="1"/>
              <a:t>frecvenţa</a:t>
            </a:r>
            <a:r>
              <a:rPr lang="en-US" altLang="en-US" sz="2000" dirty="0"/>
              <a:t> </a:t>
            </a:r>
            <a:r>
              <a:rPr lang="en-US" altLang="en-US" sz="2000" dirty="0" err="1"/>
              <a:t>cea</a:t>
            </a:r>
            <a:r>
              <a:rPr lang="en-US" altLang="en-US" sz="2000" dirty="0"/>
              <a:t> </a:t>
            </a:r>
            <a:r>
              <a:rPr lang="en-US" altLang="en-US" sz="2000" dirty="0" err="1"/>
              <a:t>mai</a:t>
            </a:r>
            <a:r>
              <a:rPr lang="en-US" altLang="en-US" sz="2000" dirty="0"/>
              <a:t> mare, </a:t>
            </a:r>
            <a:r>
              <a:rPr lang="en-US" altLang="en-US" sz="2000" dirty="0" err="1"/>
              <a:t>acordate</a:t>
            </a:r>
            <a:r>
              <a:rPr lang="en-US" altLang="en-US" sz="2000" dirty="0"/>
              <a:t> </a:t>
            </a:r>
            <a:r>
              <a:rPr lang="en-US" altLang="en-US" sz="2000" dirty="0" err="1"/>
              <a:t>în</a:t>
            </a:r>
            <a:r>
              <a:rPr lang="en-US" altLang="en-US" sz="2000" dirty="0"/>
              <a:t> </a:t>
            </a:r>
            <a:r>
              <a:rPr lang="en-US" altLang="en-US" sz="2000" dirty="0" err="1"/>
              <a:t>timpul</a:t>
            </a:r>
            <a:r>
              <a:rPr lang="en-US" altLang="en-US" sz="2000" dirty="0"/>
              <a:t> </a:t>
            </a:r>
            <a:r>
              <a:rPr lang="en-US" altLang="en-US" sz="2000" dirty="0" err="1"/>
              <a:t>semestrului</a:t>
            </a:r>
            <a:r>
              <a:rPr lang="en-US" altLang="en-US" sz="2000" dirty="0"/>
              <a:t>, </a:t>
            </a:r>
            <a:r>
              <a:rPr lang="en-US" altLang="en-US" sz="2000" dirty="0" err="1"/>
              <a:t>după</a:t>
            </a:r>
            <a:r>
              <a:rPr lang="en-US" altLang="en-US" sz="2000" dirty="0"/>
              <a:t> care, </a:t>
            </a:r>
            <a:r>
              <a:rPr lang="en-US" altLang="en-US" sz="2000" dirty="0" err="1"/>
              <a:t>în</a:t>
            </a:r>
            <a:r>
              <a:rPr lang="en-US" altLang="en-US" sz="2000" dirty="0"/>
              <a:t> </a:t>
            </a:r>
            <a:r>
              <a:rPr lang="en-US" altLang="en-US" sz="2000" dirty="0" err="1"/>
              <a:t>perioadele</a:t>
            </a:r>
            <a:r>
              <a:rPr lang="en-US" altLang="en-US" sz="2000" dirty="0"/>
              <a:t> de </a:t>
            </a:r>
            <a:r>
              <a:rPr lang="en-US" altLang="en-US" sz="2000" dirty="0" err="1"/>
              <a:t>recapitulare</a:t>
            </a:r>
            <a:r>
              <a:rPr lang="en-US" altLang="en-US" sz="2000" dirty="0"/>
              <a:t> </a:t>
            </a:r>
            <a:r>
              <a:rPr lang="en-US" altLang="en-US" sz="2000" dirty="0" err="1"/>
              <a:t>şi</a:t>
            </a:r>
            <a:r>
              <a:rPr lang="en-US" altLang="en-US" sz="2000" dirty="0"/>
              <a:t> de </a:t>
            </a:r>
            <a:r>
              <a:rPr lang="en-US" altLang="en-US" sz="2000" dirty="0" err="1"/>
              <a:t>consolidare</a:t>
            </a:r>
            <a:r>
              <a:rPr lang="en-US" altLang="en-US" sz="2000" dirty="0"/>
              <a:t> a </a:t>
            </a:r>
            <a:r>
              <a:rPr lang="en-US" altLang="en-US" sz="2000" dirty="0" err="1"/>
              <a:t>materiei</a:t>
            </a:r>
            <a:r>
              <a:rPr lang="en-US" altLang="en-US" sz="2000" dirty="0"/>
              <a:t>, </a:t>
            </a:r>
            <a:r>
              <a:rPr lang="en-US" altLang="en-US" sz="2000" dirty="0" err="1"/>
              <a:t>în</a:t>
            </a:r>
            <a:r>
              <a:rPr lang="en-US" altLang="en-US" sz="2000" dirty="0"/>
              <a:t> </a:t>
            </a:r>
            <a:r>
              <a:rPr lang="en-US" altLang="en-US" sz="2000" dirty="0" err="1"/>
              <a:t>urma</a:t>
            </a:r>
            <a:r>
              <a:rPr lang="en-US" altLang="en-US" sz="2000" dirty="0"/>
              <a:t> </a:t>
            </a:r>
            <a:r>
              <a:rPr lang="en-US" altLang="en-US" sz="2000" dirty="0" err="1"/>
              <a:t>aplicării</a:t>
            </a:r>
            <a:r>
              <a:rPr lang="en-US" altLang="en-US" sz="2000" dirty="0"/>
              <a:t> </a:t>
            </a:r>
            <a:r>
              <a:rPr lang="en-US" altLang="en-US" sz="2000" dirty="0" err="1"/>
              <a:t>unor</a:t>
            </a:r>
            <a:r>
              <a:rPr lang="en-US" altLang="en-US" sz="2000" dirty="0"/>
              <a:t> probe de </a:t>
            </a:r>
            <a:r>
              <a:rPr lang="en-US" altLang="en-US" sz="2000" dirty="0" err="1"/>
              <a:t>evaluare</a:t>
            </a:r>
            <a:r>
              <a:rPr lang="en-US" altLang="en-US" sz="2000" dirty="0"/>
              <a:t> </a:t>
            </a:r>
            <a:r>
              <a:rPr lang="en-US" altLang="en-US" sz="2000" dirty="0" err="1"/>
              <a:t>sumativă</a:t>
            </a:r>
            <a:r>
              <a:rPr lang="en-US" altLang="en-US" sz="2000" dirty="0"/>
              <a:t>, </a:t>
            </a:r>
            <a:r>
              <a:rPr lang="en-US" altLang="en-US" sz="2000" dirty="0" err="1"/>
              <a:t>cadrul</a:t>
            </a:r>
            <a:r>
              <a:rPr lang="en-US" altLang="en-US" sz="2000" dirty="0"/>
              <a:t> didactic </a:t>
            </a:r>
            <a:r>
              <a:rPr lang="en-US" altLang="en-US" sz="2000" dirty="0" err="1"/>
              <a:t>poate</a:t>
            </a:r>
            <a:r>
              <a:rPr lang="en-US" altLang="en-US" sz="2000" dirty="0"/>
              <a:t> </a:t>
            </a:r>
            <a:r>
              <a:rPr lang="en-US" altLang="en-US" sz="2000" dirty="0" err="1"/>
              <a:t>opta</a:t>
            </a:r>
            <a:r>
              <a:rPr lang="en-US" altLang="en-US" sz="2000" dirty="0"/>
              <a:t> </a:t>
            </a:r>
            <a:r>
              <a:rPr lang="en-US" altLang="en-US" sz="2000" dirty="0" err="1"/>
              <a:t>pentru</a:t>
            </a:r>
            <a:r>
              <a:rPr lang="en-US" altLang="en-US" sz="2000" dirty="0"/>
              <a:t> </a:t>
            </a:r>
            <a:r>
              <a:rPr lang="en-US" altLang="en-US" sz="2000" dirty="0" err="1"/>
              <a:t>unul</a:t>
            </a:r>
            <a:r>
              <a:rPr lang="en-US" altLang="en-US" sz="2000" dirty="0"/>
              <a:t> </a:t>
            </a:r>
            <a:r>
              <a:rPr lang="en-US" altLang="en-US" sz="2000" dirty="0" err="1"/>
              <a:t>dintre</a:t>
            </a:r>
            <a:r>
              <a:rPr lang="en-US" altLang="en-US" sz="2000" dirty="0"/>
              <a:t> </a:t>
            </a:r>
            <a:r>
              <a:rPr lang="en-US" altLang="en-US" sz="2000" dirty="0" err="1"/>
              <a:t>cele</a:t>
            </a:r>
            <a:r>
              <a:rPr lang="en-US" altLang="en-US" sz="2000" dirty="0"/>
              <a:t> </a:t>
            </a:r>
            <a:r>
              <a:rPr lang="en-US" altLang="en-US" sz="2000" dirty="0" err="1"/>
              <a:t>două</a:t>
            </a:r>
            <a:r>
              <a:rPr lang="en-US" altLang="en-US" sz="2000" dirty="0"/>
              <a:t> </a:t>
            </a:r>
            <a:r>
              <a:rPr lang="en-US" altLang="en-US" sz="2000" dirty="0" err="1"/>
              <a:t>calificative</a:t>
            </a:r>
            <a:r>
              <a:rPr lang="en-US" altLang="en-US" sz="2000" dirty="0"/>
              <a:t>. </a:t>
            </a:r>
            <a:endParaRPr lang="ro-RO" altLang="en-US" sz="2000" dirty="0"/>
          </a:p>
          <a:p>
            <a:pPr algn="just">
              <a:spcBef>
                <a:spcPct val="0"/>
              </a:spcBef>
              <a:buFontTx/>
              <a:buNone/>
            </a:pPr>
            <a:r>
              <a:rPr lang="en-US" altLang="en-US" sz="2000" dirty="0"/>
              <a:t>(3) </a:t>
            </a:r>
            <a:r>
              <a:rPr lang="en-US" altLang="en-US" sz="2000" dirty="0" err="1"/>
              <a:t>Pentru</a:t>
            </a:r>
            <a:r>
              <a:rPr lang="en-US" altLang="en-US" sz="2000" dirty="0"/>
              <a:t> </a:t>
            </a:r>
            <a:r>
              <a:rPr lang="en-US" altLang="en-US" sz="2000" dirty="0" err="1"/>
              <a:t>aceste</a:t>
            </a:r>
            <a:r>
              <a:rPr lang="en-US" altLang="en-US" sz="2000" dirty="0"/>
              <a:t> </a:t>
            </a:r>
            <a:r>
              <a:rPr lang="en-US" altLang="en-US" sz="2000" dirty="0" err="1"/>
              <a:t>clase</a:t>
            </a:r>
            <a:r>
              <a:rPr lang="en-US" altLang="en-US" sz="2000" dirty="0"/>
              <a:t>, </a:t>
            </a:r>
            <a:r>
              <a:rPr lang="en-US" altLang="en-US" sz="2000" dirty="0" err="1"/>
              <a:t>calificativul</a:t>
            </a:r>
            <a:r>
              <a:rPr lang="en-US" altLang="en-US" sz="2000" dirty="0"/>
              <a:t> </a:t>
            </a:r>
            <a:r>
              <a:rPr lang="en-US" altLang="en-US" sz="2000" dirty="0" err="1"/>
              <a:t>anual</a:t>
            </a:r>
            <a:r>
              <a:rPr lang="en-US" altLang="en-US" sz="2000" dirty="0"/>
              <a:t> la </a:t>
            </a:r>
            <a:r>
              <a:rPr lang="en-US" altLang="en-US" sz="2000" dirty="0" err="1"/>
              <a:t>fiecare</a:t>
            </a:r>
            <a:r>
              <a:rPr lang="en-US" altLang="en-US" sz="2000" dirty="0"/>
              <a:t> </a:t>
            </a:r>
            <a:r>
              <a:rPr lang="en-US" altLang="en-US" sz="2000" dirty="0" err="1"/>
              <a:t>disciplină</a:t>
            </a:r>
            <a:r>
              <a:rPr lang="ro-RO" altLang="en-US" sz="2000" dirty="0"/>
              <a:t> </a:t>
            </a:r>
            <a:r>
              <a:rPr lang="en-US" altLang="en-US" sz="2000" dirty="0"/>
              <a:t>de </a:t>
            </a:r>
            <a:r>
              <a:rPr lang="en-US" altLang="en-US" sz="2000" dirty="0" err="1"/>
              <a:t>studiu</a:t>
            </a:r>
            <a:r>
              <a:rPr lang="en-US" altLang="en-US" sz="2000" dirty="0"/>
              <a:t> </a:t>
            </a:r>
            <a:r>
              <a:rPr lang="en-US" altLang="en-US" sz="2000" dirty="0" err="1"/>
              <a:t>este</a:t>
            </a:r>
            <a:r>
              <a:rPr lang="en-US" altLang="en-US" sz="2000" dirty="0"/>
              <a:t> </a:t>
            </a:r>
            <a:r>
              <a:rPr lang="en-US" altLang="en-US" sz="2000" dirty="0" err="1"/>
              <a:t>dat</a:t>
            </a:r>
            <a:r>
              <a:rPr lang="en-US" altLang="en-US" sz="2000" dirty="0"/>
              <a:t> de </a:t>
            </a:r>
            <a:r>
              <a:rPr lang="en-US" altLang="en-US" sz="2000" dirty="0" err="1"/>
              <a:t>unul</a:t>
            </a:r>
            <a:r>
              <a:rPr lang="en-US" altLang="en-US" sz="2000" dirty="0"/>
              <a:t> </a:t>
            </a:r>
            <a:r>
              <a:rPr lang="en-US" altLang="en-US" sz="2000" dirty="0" err="1"/>
              <a:t>dintre</a:t>
            </a:r>
            <a:r>
              <a:rPr lang="en-US" altLang="en-US" sz="2000" dirty="0"/>
              <a:t> </a:t>
            </a:r>
            <a:r>
              <a:rPr lang="en-US" altLang="en-US" sz="2000" dirty="0" err="1"/>
              <a:t>calificativele</a:t>
            </a:r>
            <a:r>
              <a:rPr lang="en-US" altLang="en-US" sz="2000" dirty="0"/>
              <a:t> </a:t>
            </a:r>
            <a:r>
              <a:rPr lang="en-US" altLang="en-US" sz="2000" dirty="0" err="1"/>
              <a:t>semestriale</a:t>
            </a:r>
            <a:r>
              <a:rPr lang="en-US" altLang="en-US" sz="2000" dirty="0"/>
              <a:t> </a:t>
            </a:r>
            <a:r>
              <a:rPr lang="en-US" altLang="en-US" sz="2000" dirty="0" err="1"/>
              <a:t>stabilite</a:t>
            </a:r>
            <a:r>
              <a:rPr lang="en-US" altLang="en-US" sz="2000" dirty="0"/>
              <a:t> de </a:t>
            </a:r>
            <a:r>
              <a:rPr lang="en-US" altLang="en-US" sz="2000" dirty="0" err="1"/>
              <a:t>cadrul</a:t>
            </a:r>
            <a:r>
              <a:rPr lang="en-US" altLang="en-US" sz="2000" dirty="0"/>
              <a:t> didactic </a:t>
            </a:r>
            <a:r>
              <a:rPr lang="en-US" altLang="en-US" sz="2000" dirty="0" err="1"/>
              <a:t>în</a:t>
            </a:r>
            <a:r>
              <a:rPr lang="en-US" altLang="en-US" sz="2000" dirty="0"/>
              <a:t> </a:t>
            </a:r>
            <a:r>
              <a:rPr lang="en-US" altLang="en-US" sz="2000" dirty="0" err="1"/>
              <a:t>baza</a:t>
            </a:r>
            <a:r>
              <a:rPr lang="en-US" altLang="en-US" sz="2000" dirty="0"/>
              <a:t> </a:t>
            </a:r>
            <a:r>
              <a:rPr lang="en-US" altLang="en-US" sz="2000" dirty="0" err="1"/>
              <a:t>următoarelor</a:t>
            </a:r>
            <a:r>
              <a:rPr lang="en-US" altLang="en-US" sz="2000" dirty="0"/>
              <a:t> </a:t>
            </a:r>
            <a:r>
              <a:rPr lang="en-US" altLang="en-US" sz="2000" dirty="0" err="1"/>
              <a:t>criterii</a:t>
            </a:r>
            <a:r>
              <a:rPr lang="en-US" altLang="en-US" sz="2000" dirty="0"/>
              <a:t>: </a:t>
            </a:r>
            <a:endParaRPr lang="ro-RO" altLang="en-US" sz="2000" dirty="0"/>
          </a:p>
          <a:p>
            <a:pPr algn="just">
              <a:spcBef>
                <a:spcPct val="0"/>
              </a:spcBef>
              <a:buFontTx/>
              <a:buNone/>
            </a:pPr>
            <a:r>
              <a:rPr lang="ro-RO" altLang="en-US" sz="2000" b="1" dirty="0"/>
              <a:t>a) progresul</a:t>
            </a:r>
            <a:r>
              <a:rPr lang="en-US" altLang="en-US" sz="2000" b="1" dirty="0"/>
              <a:t> </a:t>
            </a:r>
            <a:r>
              <a:rPr lang="en-US" altLang="en-US" sz="2000" b="1" dirty="0" err="1"/>
              <a:t>sau</a:t>
            </a:r>
            <a:r>
              <a:rPr lang="en-US" altLang="en-US" sz="2000" b="1" dirty="0"/>
              <a:t> </a:t>
            </a:r>
            <a:r>
              <a:rPr lang="en-US" altLang="en-US" sz="2000" b="1" dirty="0" err="1"/>
              <a:t>regresul</a:t>
            </a:r>
            <a:r>
              <a:rPr lang="en-US" altLang="en-US" sz="2000" b="1" dirty="0"/>
              <a:t> </a:t>
            </a:r>
            <a:r>
              <a:rPr lang="en-US" altLang="en-US" sz="2000" b="1" dirty="0" err="1"/>
              <a:t>elevului</a:t>
            </a:r>
            <a:r>
              <a:rPr lang="en-US" altLang="en-US" sz="2000" b="1" dirty="0"/>
              <a:t>; </a:t>
            </a:r>
            <a:endParaRPr lang="ro-RO" altLang="en-US" sz="2000" b="1" dirty="0"/>
          </a:p>
          <a:p>
            <a:pPr algn="just">
              <a:spcBef>
                <a:spcPct val="0"/>
              </a:spcBef>
              <a:buFontTx/>
              <a:buNone/>
            </a:pPr>
            <a:r>
              <a:rPr lang="en-US" altLang="en-US" sz="2000" b="1" dirty="0"/>
              <a:t>b) </a:t>
            </a:r>
            <a:r>
              <a:rPr lang="en-US" altLang="en-US" sz="2000" b="1" dirty="0" err="1"/>
              <a:t>raportul</a:t>
            </a:r>
            <a:r>
              <a:rPr lang="en-US" altLang="en-US" sz="2000" b="1" dirty="0"/>
              <a:t> </a:t>
            </a:r>
            <a:r>
              <a:rPr lang="en-US" altLang="en-US" sz="2000" b="1" dirty="0" err="1"/>
              <a:t>efort-performanţă</a:t>
            </a:r>
            <a:r>
              <a:rPr lang="en-US" altLang="en-US" sz="2000" b="1" dirty="0"/>
              <a:t> </a:t>
            </a:r>
            <a:r>
              <a:rPr lang="en-US" altLang="en-US" sz="2000" b="1" dirty="0" err="1"/>
              <a:t>realizată</a:t>
            </a:r>
            <a:r>
              <a:rPr lang="en-US" altLang="en-US" sz="2000" b="1" dirty="0"/>
              <a:t>; </a:t>
            </a:r>
            <a:endParaRPr lang="ro-RO" altLang="en-US" sz="2000" b="1" dirty="0"/>
          </a:p>
          <a:p>
            <a:pPr algn="just">
              <a:spcBef>
                <a:spcPct val="0"/>
              </a:spcBef>
              <a:buFontTx/>
              <a:buNone/>
            </a:pPr>
            <a:r>
              <a:rPr lang="en-US" altLang="en-US" sz="2000" b="1" dirty="0"/>
              <a:t>c) </a:t>
            </a:r>
            <a:r>
              <a:rPr lang="en-US" altLang="en-US" sz="2000" b="1" dirty="0" err="1"/>
              <a:t>creşterea</a:t>
            </a:r>
            <a:r>
              <a:rPr lang="en-US" altLang="en-US" sz="2000" b="1" dirty="0"/>
              <a:t> </a:t>
            </a:r>
            <a:r>
              <a:rPr lang="en-US" altLang="en-US" sz="2000" b="1" dirty="0" err="1"/>
              <a:t>sau</a:t>
            </a:r>
            <a:r>
              <a:rPr lang="en-US" altLang="en-US" sz="2000" b="1" dirty="0"/>
              <a:t> </a:t>
            </a:r>
            <a:r>
              <a:rPr lang="en-US" altLang="en-US" sz="2000" b="1" dirty="0" err="1"/>
              <a:t>descreşterea</a:t>
            </a:r>
            <a:r>
              <a:rPr lang="en-US" altLang="en-US" sz="2000" b="1" dirty="0"/>
              <a:t> </a:t>
            </a:r>
            <a:r>
              <a:rPr lang="en-US" altLang="en-US" sz="2000" b="1" dirty="0" err="1"/>
              <a:t>motivaţiei</a:t>
            </a:r>
            <a:r>
              <a:rPr lang="en-US" altLang="en-US" sz="2000" b="1" dirty="0"/>
              <a:t> </a:t>
            </a:r>
            <a:r>
              <a:rPr lang="en-US" altLang="en-US" sz="2000" b="1" dirty="0" err="1"/>
              <a:t>elevului</a:t>
            </a:r>
            <a:r>
              <a:rPr lang="en-US" altLang="en-US" sz="2000" b="1" dirty="0"/>
              <a:t>; </a:t>
            </a:r>
            <a:endParaRPr lang="ro-RO" altLang="en-US" sz="2000" b="1" dirty="0"/>
          </a:p>
          <a:p>
            <a:pPr algn="just">
              <a:spcBef>
                <a:spcPct val="0"/>
              </a:spcBef>
              <a:buFontTx/>
              <a:buNone/>
            </a:pPr>
            <a:r>
              <a:rPr lang="en-US" altLang="en-US" sz="2000" b="1" dirty="0"/>
              <a:t>d) </a:t>
            </a:r>
            <a:r>
              <a:rPr lang="en-US" altLang="en-US" sz="2000" b="1" dirty="0" err="1"/>
              <a:t>realizarea</a:t>
            </a:r>
            <a:r>
              <a:rPr lang="en-US" altLang="en-US" sz="2000" b="1" dirty="0"/>
              <a:t> </a:t>
            </a:r>
            <a:r>
              <a:rPr lang="en-US" altLang="en-US" sz="2000" b="1" dirty="0" err="1"/>
              <a:t>unor</a:t>
            </a:r>
            <a:r>
              <a:rPr lang="en-US" altLang="en-US" sz="2000" b="1" dirty="0"/>
              <a:t> </a:t>
            </a:r>
            <a:r>
              <a:rPr lang="en-US" altLang="en-US" sz="2000" b="1" dirty="0" err="1"/>
              <a:t>sarcini</a:t>
            </a:r>
            <a:r>
              <a:rPr lang="en-US" altLang="en-US" sz="2000" b="1" dirty="0"/>
              <a:t> din </a:t>
            </a:r>
            <a:r>
              <a:rPr lang="en-US" altLang="en-US" sz="2000" b="1" dirty="0" err="1"/>
              <a:t>programul</a:t>
            </a:r>
            <a:r>
              <a:rPr lang="en-US" altLang="en-US" sz="2000" b="1" dirty="0"/>
              <a:t> </a:t>
            </a:r>
            <a:r>
              <a:rPr lang="en-US" altLang="en-US" sz="2000" b="1" dirty="0" err="1"/>
              <a:t>suplimentar</a:t>
            </a:r>
            <a:r>
              <a:rPr lang="en-US" altLang="en-US" sz="2000" b="1" dirty="0"/>
              <a:t> de </a:t>
            </a:r>
            <a:r>
              <a:rPr lang="en-US" altLang="en-US" sz="2000" b="1" dirty="0" err="1"/>
              <a:t>pregătire</a:t>
            </a:r>
            <a:r>
              <a:rPr lang="en-US" altLang="en-US" sz="2000" b="1" dirty="0"/>
              <a:t> </a:t>
            </a:r>
            <a:r>
              <a:rPr lang="en-US" altLang="en-US" sz="2000" b="1" dirty="0" err="1"/>
              <a:t>sau</a:t>
            </a:r>
            <a:r>
              <a:rPr lang="en-US" altLang="en-US" sz="2000" b="1" dirty="0"/>
              <a:t> de </a:t>
            </a:r>
            <a:r>
              <a:rPr lang="en-US" altLang="en-US" sz="2000" b="1" dirty="0" err="1"/>
              <a:t>recuperare</a:t>
            </a:r>
            <a:r>
              <a:rPr lang="en-US" altLang="en-US" sz="2000" b="1" dirty="0"/>
              <a:t>, </a:t>
            </a:r>
            <a:r>
              <a:rPr lang="en-US" altLang="en-US" sz="2000" b="1" dirty="0" err="1"/>
              <a:t>stabilite</a:t>
            </a:r>
            <a:r>
              <a:rPr lang="en-US" altLang="en-US" sz="2000" b="1" dirty="0"/>
              <a:t> de </a:t>
            </a:r>
            <a:r>
              <a:rPr lang="en-US" altLang="en-US" sz="2000" b="1" dirty="0" err="1"/>
              <a:t>cadrul</a:t>
            </a:r>
            <a:r>
              <a:rPr lang="en-US" altLang="en-US" sz="2000" b="1" dirty="0"/>
              <a:t> didactic </a:t>
            </a:r>
            <a:r>
              <a:rPr lang="en-US" altLang="en-US" sz="2000" b="1" dirty="0" err="1"/>
              <a:t>şi</a:t>
            </a:r>
            <a:r>
              <a:rPr lang="en-US" altLang="en-US" sz="2000" b="1" dirty="0"/>
              <a:t> care au </a:t>
            </a:r>
            <a:r>
              <a:rPr lang="en-US" altLang="en-US" sz="2000" b="1" dirty="0" err="1"/>
              <a:t>fost</a:t>
            </a:r>
            <a:r>
              <a:rPr lang="en-US" altLang="en-US" sz="2000" b="1" dirty="0"/>
              <a:t> </a:t>
            </a:r>
            <a:r>
              <a:rPr lang="en-US" altLang="en-US" sz="2000" b="1" dirty="0" err="1"/>
              <a:t>aduse</a:t>
            </a:r>
            <a:r>
              <a:rPr lang="en-US" altLang="en-US" sz="2000" b="1" dirty="0"/>
              <a:t> la </a:t>
            </a:r>
            <a:r>
              <a:rPr lang="en-US" altLang="en-US" sz="2000" b="1" dirty="0" err="1"/>
              <a:t>cunoştinţa</a:t>
            </a:r>
            <a:r>
              <a:rPr lang="en-US" altLang="en-US" sz="2000" b="1" dirty="0"/>
              <a:t> </a:t>
            </a:r>
            <a:r>
              <a:rPr lang="en-US" altLang="en-US" sz="2000" b="1" dirty="0" err="1"/>
              <a:t>părintelui</a:t>
            </a:r>
            <a:r>
              <a:rPr lang="en-US" altLang="en-US" sz="2000" b="1" dirty="0"/>
              <a:t>, </a:t>
            </a:r>
            <a:r>
              <a:rPr lang="en-US" altLang="en-US" sz="2000" b="1" dirty="0" err="1"/>
              <a:t>tutorelui</a:t>
            </a:r>
            <a:r>
              <a:rPr lang="en-US" altLang="en-US" sz="2000" b="1" dirty="0"/>
              <a:t> </a:t>
            </a:r>
            <a:r>
              <a:rPr lang="en-US" altLang="en-US" sz="2000" b="1" dirty="0" err="1"/>
              <a:t>sau</a:t>
            </a:r>
            <a:r>
              <a:rPr lang="en-US" altLang="en-US" sz="2000" b="1" dirty="0"/>
              <a:t> </a:t>
            </a:r>
            <a:r>
              <a:rPr lang="en-US" altLang="en-US" sz="2000" b="1" dirty="0" err="1"/>
              <a:t>reprezentantului</a:t>
            </a:r>
            <a:r>
              <a:rPr lang="en-US" altLang="en-US" sz="2000" b="1" dirty="0"/>
              <a:t> legal.</a:t>
            </a:r>
            <a:r>
              <a:rPr lang="en-US" altLang="en-US" sz="2000" dirty="0"/>
              <a:t> </a:t>
            </a:r>
          </a:p>
        </p:txBody>
      </p:sp>
      <p:sp>
        <p:nvSpPr>
          <p:cNvPr id="31747" name="Title 1"/>
          <p:cNvSpPr>
            <a:spLocks noGrp="1" noChangeArrowheads="1"/>
          </p:cNvSpPr>
          <p:nvPr>
            <p:ph type="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o-RO" altLang="en-US" b="1" smtClean="0"/>
              <a:t>EVALUAREA ELEVILOR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smtClean="0"/>
              <a:t>EVALUAREA ELEVILOR</a:t>
            </a:r>
          </a:p>
        </p:txBody>
      </p:sp>
      <p:sp>
        <p:nvSpPr>
          <p:cNvPr id="20483" name="Content Placeholder 2"/>
          <p:cNvSpPr>
            <a:spLocks noGrp="1" noChangeArrowheads="1"/>
          </p:cNvSpPr>
          <p:nvPr>
            <p:ph idx="4294967295"/>
          </p:nvPr>
        </p:nvSpPr>
        <p:spPr>
          <a:xfrm>
            <a:off x="1187450" y="1219200"/>
            <a:ext cx="7848600" cy="5281613"/>
          </a:xfrm>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Tx/>
              <a:buNone/>
            </a:pPr>
            <a:r>
              <a:rPr lang="en-US" altLang="zh-CN" sz="2200" smtClean="0">
                <a:ea typeface="SimSun" panose="02010600030101010101" pitchFamily="2" charset="-122"/>
              </a:rPr>
              <a:t>Testele de </a:t>
            </a:r>
            <a:r>
              <a:rPr lang="en-US" altLang="zh-CN" sz="2200" b="1" smtClean="0">
                <a:solidFill>
                  <a:srgbClr val="C00000"/>
                </a:solidFill>
                <a:ea typeface="SimSun" panose="02010600030101010101" pitchFamily="2" charset="-122"/>
              </a:rPr>
              <a:t>evaluare iniţială</a:t>
            </a:r>
            <a:r>
              <a:rPr lang="en-US" altLang="zh-CN" sz="2200" smtClean="0">
                <a:solidFill>
                  <a:srgbClr val="C00000"/>
                </a:solidFill>
                <a:ea typeface="SimSun" panose="02010600030101010101" pitchFamily="2" charset="-122"/>
              </a:rPr>
              <a:t>, </a:t>
            </a:r>
            <a:r>
              <a:rPr lang="en-US" altLang="zh-CN" sz="2200" smtClean="0">
                <a:ea typeface="SimSun" panose="02010600030101010101" pitchFamily="2" charset="-122"/>
              </a:rPr>
              <a:t>matricea de specificaţii, descriptorii de performanţă</a:t>
            </a:r>
          </a:p>
          <a:p>
            <a:pPr marL="0" indent="0" algn="just" eaLnBrk="1" hangingPunct="1">
              <a:buFontTx/>
              <a:buNone/>
            </a:pPr>
            <a:r>
              <a:rPr lang="en-US" altLang="zh-CN" sz="2200" b="1" smtClean="0">
                <a:solidFill>
                  <a:schemeClr val="accent1"/>
                </a:solidFill>
                <a:ea typeface="SimSun" panose="02010600030101010101" pitchFamily="2" charset="-122"/>
              </a:rPr>
              <a:t>Paşi de urmat :</a:t>
            </a:r>
          </a:p>
          <a:p>
            <a:pPr marL="0" indent="0" algn="just" eaLnBrk="1" hangingPunct="1"/>
            <a:r>
              <a:rPr lang="ro-RO" altLang="zh-CN" sz="2200" smtClean="0"/>
              <a:t> </a:t>
            </a:r>
            <a:r>
              <a:rPr lang="en-US" altLang="zh-CN" sz="2200" smtClean="0">
                <a:ea typeface="SimSun" panose="02010600030101010101" pitchFamily="2" charset="-122"/>
              </a:rPr>
              <a:t>etapă de recapitulare</a:t>
            </a:r>
          </a:p>
          <a:p>
            <a:pPr marL="0" indent="0" algn="just" eaLnBrk="1" hangingPunct="1"/>
            <a:r>
              <a:rPr lang="ro-RO" altLang="zh-CN" sz="2200" smtClean="0"/>
              <a:t> </a:t>
            </a:r>
            <a:r>
              <a:rPr lang="en-US" altLang="zh-CN" sz="2200" smtClean="0">
                <a:ea typeface="SimSun" panose="02010600030101010101" pitchFamily="2" charset="-122"/>
              </a:rPr>
              <a:t>elaborarea testelor – până la data de 28 septembrie 20</a:t>
            </a:r>
            <a:r>
              <a:rPr lang="ro-RO" altLang="zh-CN" sz="2200" smtClean="0"/>
              <a:t>21</a:t>
            </a:r>
            <a:endParaRPr lang="en-US" altLang="zh-CN" sz="2200" smtClean="0">
              <a:ea typeface="SimSun" panose="02010600030101010101" pitchFamily="2" charset="-122"/>
            </a:endParaRPr>
          </a:p>
          <a:p>
            <a:pPr marL="0" indent="0" algn="just" eaLnBrk="1" hangingPunct="1"/>
            <a:r>
              <a:rPr lang="ro-RO" altLang="zh-CN" sz="2200" smtClean="0"/>
              <a:t> </a:t>
            </a:r>
            <a:r>
              <a:rPr lang="en-US" altLang="zh-CN" sz="2200" smtClean="0">
                <a:ea typeface="SimSun" panose="02010600030101010101" pitchFamily="2" charset="-122"/>
              </a:rPr>
              <a:t>administrarea şi evaluarea testelor – până la data de 5 octombrie 20</a:t>
            </a:r>
            <a:r>
              <a:rPr lang="ro-RO" altLang="zh-CN" sz="2200" smtClean="0"/>
              <a:t>21</a:t>
            </a:r>
            <a:endParaRPr lang="en-US" altLang="zh-CN" sz="2200" smtClean="0">
              <a:ea typeface="SimSun" panose="02010600030101010101" pitchFamily="2" charset="-122"/>
            </a:endParaRPr>
          </a:p>
          <a:p>
            <a:pPr marL="0" indent="0" algn="just" eaLnBrk="1" hangingPunct="1"/>
            <a:r>
              <a:rPr lang="ro-RO" altLang="zh-CN" sz="2200" smtClean="0"/>
              <a:t> </a:t>
            </a:r>
            <a:r>
              <a:rPr lang="en-US" altLang="zh-CN" sz="2200" smtClean="0">
                <a:ea typeface="SimSun" panose="02010600030101010101" pitchFamily="2" charset="-122"/>
              </a:rPr>
              <a:t>analiza rezultatelor pentru identificarea categoriilor de erori şi discutarea acestora  în cadrul comisiei metodice</a:t>
            </a:r>
          </a:p>
          <a:p>
            <a:pPr marL="0" indent="0" algn="just" eaLnBrk="1" hangingPunct="1"/>
            <a:r>
              <a:rPr lang="ro-RO" altLang="zh-CN" sz="2200" smtClean="0"/>
              <a:t> </a:t>
            </a:r>
            <a:r>
              <a:rPr lang="en-US" altLang="zh-CN" sz="2200" smtClean="0">
                <a:ea typeface="SimSun" panose="02010600030101010101" pitchFamily="2" charset="-122"/>
              </a:rPr>
              <a:t>calificativele </a:t>
            </a:r>
            <a:r>
              <a:rPr lang="en-US" altLang="zh-CN" sz="2200" b="1" smtClean="0">
                <a:ea typeface="SimSun" panose="02010600030101010101" pitchFamily="2" charset="-122"/>
              </a:rPr>
              <a:t>NU</a:t>
            </a:r>
            <a:r>
              <a:rPr lang="en-US" altLang="zh-CN" sz="2200" smtClean="0">
                <a:ea typeface="SimSun" panose="02010600030101010101" pitchFamily="2" charset="-122"/>
              </a:rPr>
              <a:t> se vor trece în catalog; nu se vor face ierarhizări sau regrupări ale clasei după rezultatele obţinute</a:t>
            </a:r>
          </a:p>
          <a:p>
            <a:pPr marL="0" indent="0" eaLnBrk="1" hangingPunct="1"/>
            <a:endParaRPr lang="en-US" altLang="zh-CN" sz="2400" smtClean="0">
              <a:ea typeface="SimSun" panose="02010600030101010101" pitchFamily="2" charset="-122"/>
            </a:endParaRPr>
          </a:p>
        </p:txBody>
      </p:sp>
      <p:sp>
        <p:nvSpPr>
          <p:cNvPr id="32772" name="Săgeată în jos 3"/>
          <p:cNvSpPr>
            <a:spLocks noChangeArrowheads="1"/>
          </p:cNvSpPr>
          <p:nvPr/>
        </p:nvSpPr>
        <p:spPr bwMode="auto">
          <a:xfrm>
            <a:off x="4724400" y="5334000"/>
            <a:ext cx="228600" cy="904875"/>
          </a:xfrm>
          <a:prstGeom prst="downArrow">
            <a:avLst>
              <a:gd name="adj1" fmla="val 50000"/>
              <a:gd name="adj2" fmla="val 49992"/>
            </a:avLst>
          </a:prstGeom>
          <a:solidFill>
            <a:schemeClr val="accent1"/>
          </a:solidFill>
          <a:ln w="25400">
            <a:solidFill>
              <a:srgbClr val="2C5C73"/>
            </a:solidFill>
            <a:bevel/>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3"/>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p:cBhvr>
                                        <p:cTn id="9" dur="1000"/>
                                        <p:tgtEl>
                                          <p:spTgt spid="20482"/>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Effect>
                                      <p:cBhvr>
                                        <p:cTn id="13" dur="500"/>
                                        <p:tgtEl>
                                          <p:spTgt spid="20483">
                                            <p:txEl>
                                              <p:pRg st="0" end="0"/>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p:cBhvr>
                                        <p:cTn id="17" dur="500"/>
                                        <p:tgtEl>
                                          <p:spTgt spid="20483">
                                            <p:txEl>
                                              <p:pRg st="1" end="1"/>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p:cBhvr>
                                        <p:cTn id="21" dur="500"/>
                                        <p:tgtEl>
                                          <p:spTgt spid="20483">
                                            <p:txEl>
                                              <p:pRg st="2" end="2"/>
                                            </p:txEl>
                                          </p:spTgt>
                                        </p:tgtEl>
                                      </p:cBhvr>
                                    </p:animEffect>
                                  </p:childTnLst>
                                </p:cTn>
                              </p:par>
                            </p:childTnLst>
                          </p:cTn>
                        </p:par>
                        <p:par>
                          <p:cTn id="22" fill="hold" nodeType="afterGroup">
                            <p:stCondLst>
                              <p:cond delay="3300"/>
                            </p:stCondLst>
                            <p:childTnLst>
                              <p:par>
                                <p:cTn id="23" presetID="22" presetClass="entr" presetSubtype="8" fill="hold" grpId="0" nodeType="after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p:cBhvr>
                                        <p:cTn id="25" dur="500"/>
                                        <p:tgtEl>
                                          <p:spTgt spid="20483">
                                            <p:txEl>
                                              <p:pRg st="3" end="3"/>
                                            </p:txEl>
                                          </p:spTgt>
                                        </p:tgtEl>
                                      </p:cBhvr>
                                    </p:animEffect>
                                  </p:childTnLst>
                                </p:cTn>
                              </p:par>
                            </p:childTnLst>
                          </p:cTn>
                        </p:par>
                        <p:par>
                          <p:cTn id="26" fill="hold" nodeType="afterGroup">
                            <p:stCondLst>
                              <p:cond delay="3800"/>
                            </p:stCondLst>
                            <p:childTnLst>
                              <p:par>
                                <p:cTn id="27" presetID="22" presetClass="entr" presetSubtype="8" fill="hold" grpId="0" nodeType="after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Effect>
                                      <p:cBhvr>
                                        <p:cTn id="29" dur="500"/>
                                        <p:tgtEl>
                                          <p:spTgt spid="20483">
                                            <p:txEl>
                                              <p:pRg st="4" end="4"/>
                                            </p:txEl>
                                          </p:spTgt>
                                        </p:tgtEl>
                                      </p:cBhvr>
                                    </p:animEffect>
                                  </p:childTnLst>
                                </p:cTn>
                              </p:par>
                            </p:childTnLst>
                          </p:cTn>
                        </p:par>
                        <p:par>
                          <p:cTn id="30" fill="hold" nodeType="afterGroup">
                            <p:stCondLst>
                              <p:cond delay="4300"/>
                            </p:stCondLst>
                            <p:childTnLst>
                              <p:par>
                                <p:cTn id="31" presetID="22" presetClass="entr" presetSubtype="8" fill="hold" grpId="0" nodeType="afterEffect">
                                  <p:stCondLst>
                                    <p:cond delay="0"/>
                                  </p:stCondLst>
                                  <p:childTnLst>
                                    <p:set>
                                      <p:cBhvr>
                                        <p:cTn id="32" dur="1" fill="hold">
                                          <p:stCondLst>
                                            <p:cond delay="0"/>
                                          </p:stCondLst>
                                        </p:cTn>
                                        <p:tgtEl>
                                          <p:spTgt spid="20483">
                                            <p:txEl>
                                              <p:pRg st="5" end="5"/>
                                            </p:txEl>
                                          </p:spTgt>
                                        </p:tgtEl>
                                        <p:attrNameLst>
                                          <p:attrName>style.visibility</p:attrName>
                                        </p:attrNameLst>
                                      </p:cBhvr>
                                      <p:to>
                                        <p:strVal val="visible"/>
                                      </p:to>
                                    </p:set>
                                    <p:animEffect>
                                      <p:cBhvr>
                                        <p:cTn id="33" dur="500"/>
                                        <p:tgtEl>
                                          <p:spTgt spid="20483">
                                            <p:txEl>
                                              <p:pRg st="5" end="5"/>
                                            </p:txEl>
                                          </p:spTgt>
                                        </p:tgtEl>
                                      </p:cBhvr>
                                    </p:animEffect>
                                  </p:childTnLst>
                                </p:cTn>
                              </p:par>
                            </p:childTnLst>
                          </p:cTn>
                        </p:par>
                        <p:par>
                          <p:cTn id="34" fill="hold" nodeType="afterGroup">
                            <p:stCondLst>
                              <p:cond delay="4800"/>
                            </p:stCondLst>
                            <p:childTnLst>
                              <p:par>
                                <p:cTn id="35" presetID="22" presetClass="entr" presetSubtype="8" fill="hold" grpId="0" nodeType="after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uild="p"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smtClean="0"/>
              <a:t>EVALUAREA ELEVILOR</a:t>
            </a:r>
          </a:p>
        </p:txBody>
      </p:sp>
      <p:sp>
        <p:nvSpPr>
          <p:cNvPr id="21507" name="Content Placeholder 2"/>
          <p:cNvSpPr>
            <a:spLocks noGrp="1" noChangeArrowheads="1"/>
          </p:cNvSpPr>
          <p:nvPr>
            <p:ph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Tx/>
              <a:buNone/>
            </a:pPr>
            <a:endParaRPr lang="en-US" altLang="zh-CN" sz="2400" dirty="0" smtClean="0">
              <a:ea typeface="SimSun" panose="02010600030101010101" pitchFamily="2" charset="-122"/>
            </a:endParaRPr>
          </a:p>
          <a:p>
            <a:pPr marL="0" indent="0" algn="just" eaLnBrk="1" hangingPunct="1">
              <a:buFontTx/>
              <a:buNone/>
            </a:pPr>
            <a:r>
              <a:rPr lang="ro-RO" altLang="zh-CN" sz="2400" b="1" dirty="0" smtClean="0">
                <a:solidFill>
                  <a:schemeClr val="accent1"/>
                </a:solidFill>
              </a:rPr>
              <a:t>Rolul rezultatelor evaluării </a:t>
            </a:r>
            <a:r>
              <a:rPr lang="ro-RO" altLang="zh-CN" sz="2400" b="1" dirty="0" err="1" smtClean="0">
                <a:solidFill>
                  <a:schemeClr val="accent1"/>
                </a:solidFill>
              </a:rPr>
              <a:t>iniţiale</a:t>
            </a:r>
            <a:r>
              <a:rPr lang="ro-RO" altLang="zh-CN" sz="2400" b="1" dirty="0" smtClean="0">
                <a:solidFill>
                  <a:schemeClr val="accent1"/>
                </a:solidFill>
              </a:rPr>
              <a:t>:</a:t>
            </a:r>
          </a:p>
          <a:p>
            <a:pPr marL="0" indent="0" algn="just" eaLnBrk="1" hangingPunct="1">
              <a:buFontTx/>
              <a:buNone/>
            </a:pPr>
            <a:endParaRPr lang="ro-RO" altLang="zh-CN" sz="2400" b="1" dirty="0" smtClean="0">
              <a:solidFill>
                <a:schemeClr val="accent1"/>
              </a:solidFill>
            </a:endParaRPr>
          </a:p>
          <a:p>
            <a:pPr marL="0" indent="0" algn="just" eaLnBrk="1" hangingPunct="1"/>
            <a:r>
              <a:rPr lang="ro-RO" altLang="zh-CN" sz="2400" dirty="0" smtClean="0"/>
              <a:t> </a:t>
            </a:r>
            <a:r>
              <a:rPr lang="ro-RO" altLang="zh-CN" sz="2400" b="1" dirty="0" smtClean="0"/>
              <a:t>sprijin în proiectarea </a:t>
            </a:r>
            <a:r>
              <a:rPr lang="ro-RO" altLang="zh-CN" sz="2400" dirty="0" err="1" smtClean="0"/>
              <a:t>unităţilor</a:t>
            </a:r>
            <a:r>
              <a:rPr lang="ro-RO" altLang="zh-CN" sz="2400" dirty="0" smtClean="0"/>
              <a:t> de </a:t>
            </a:r>
            <a:r>
              <a:rPr lang="ro-RO" altLang="zh-CN" sz="2400" dirty="0" err="1" smtClean="0"/>
              <a:t>învăţare</a:t>
            </a:r>
            <a:r>
              <a:rPr lang="ro-RO" altLang="zh-CN" sz="2400" dirty="0" smtClean="0"/>
              <a:t> (reglare din perspectiva timp etc.)  </a:t>
            </a:r>
            <a:r>
              <a:rPr lang="ro-RO" altLang="zh-CN" sz="2400" dirty="0" err="1" smtClean="0"/>
              <a:t>şi</a:t>
            </a:r>
            <a:r>
              <a:rPr lang="ro-RO" altLang="zh-CN" sz="2400" dirty="0" smtClean="0"/>
              <a:t> în </a:t>
            </a:r>
            <a:r>
              <a:rPr lang="ro-RO" altLang="zh-CN" sz="2400" dirty="0" err="1" smtClean="0"/>
              <a:t>selecţia</a:t>
            </a:r>
            <a:r>
              <a:rPr lang="ro-RO" altLang="zh-CN" sz="2400" dirty="0" smtClean="0"/>
              <a:t> celor mai potrivite resurse materiale, strategii didactice etc.</a:t>
            </a:r>
          </a:p>
          <a:p>
            <a:pPr marL="0" indent="0" algn="just" eaLnBrk="1" hangingPunct="1"/>
            <a:r>
              <a:rPr lang="ro-RO" altLang="zh-CN" sz="2400" b="1" dirty="0" smtClean="0"/>
              <a:t> structurarea unor parcursuri individualizate </a:t>
            </a:r>
            <a:r>
              <a:rPr lang="ro-RO" altLang="zh-CN" sz="2400" dirty="0" smtClean="0"/>
              <a:t>de </a:t>
            </a:r>
            <a:r>
              <a:rPr lang="ro-RO" altLang="zh-CN" sz="2400" dirty="0" err="1" smtClean="0"/>
              <a:t>învăţare</a:t>
            </a:r>
            <a:r>
              <a:rPr lang="ro-RO" altLang="zh-CN" sz="2400" dirty="0" smtClean="0"/>
              <a:t> (planuri individualizate de </a:t>
            </a:r>
            <a:r>
              <a:rPr lang="ro-RO" altLang="zh-CN" sz="2400" dirty="0" err="1" smtClean="0"/>
              <a:t>învăţare</a:t>
            </a:r>
            <a:r>
              <a:rPr lang="ro-RO" altLang="zh-CN" sz="2400" dirty="0" smtClean="0"/>
              <a:t>); </a:t>
            </a:r>
          </a:p>
          <a:p>
            <a:pPr marL="0" indent="0" algn="just" eaLnBrk="1" hangingPunct="1"/>
            <a:r>
              <a:rPr lang="ro-RO" altLang="zh-CN" sz="2400" dirty="0" smtClean="0"/>
              <a:t> </a:t>
            </a:r>
            <a:r>
              <a:rPr lang="ro-RO" altLang="zh-CN" sz="2400" b="1" dirty="0" smtClean="0"/>
              <a:t>implicarea </a:t>
            </a:r>
            <a:r>
              <a:rPr lang="ro-RO" altLang="zh-CN" sz="2400" b="1" dirty="0" err="1" smtClean="0"/>
              <a:t>părinţilor</a:t>
            </a:r>
            <a:r>
              <a:rPr lang="ro-RO" altLang="zh-CN" sz="2400" b="1" dirty="0" smtClean="0"/>
              <a:t> </a:t>
            </a:r>
            <a:r>
              <a:rPr lang="ro-RO" altLang="zh-CN" sz="2400" dirty="0" smtClean="0"/>
              <a:t>în parcursul </a:t>
            </a:r>
            <a:r>
              <a:rPr lang="ro-RO" altLang="zh-CN" sz="2400" dirty="0" err="1" smtClean="0"/>
              <a:t>şcolar</a:t>
            </a:r>
            <a:r>
              <a:rPr lang="ro-RO" altLang="zh-CN" sz="2400" dirty="0" smtClean="0"/>
              <a:t> al propriului copil, despre care primesc </a:t>
            </a:r>
            <a:r>
              <a:rPr lang="ro-RO" altLang="zh-CN" sz="2400" dirty="0" err="1" smtClean="0"/>
              <a:t>informaţii</a:t>
            </a:r>
            <a:r>
              <a:rPr lang="ro-RO" altLang="zh-CN" sz="2400" dirty="0" smtClean="0"/>
              <a:t> punctuale, personalizate.</a:t>
            </a:r>
          </a:p>
          <a:p>
            <a:pPr marL="0" indent="0" eaLnBrk="1" hangingPunct="1"/>
            <a:endParaRPr lang="en-US" altLang="zh-CN" sz="2400" dirty="0" smtClean="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3"/>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p:cBhvr>
                                        <p:cTn id="9" dur="1000"/>
                                        <p:tgtEl>
                                          <p:spTgt spid="21506"/>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p:cBhvr>
                                        <p:cTn id="13" dur="500"/>
                                        <p:tgtEl>
                                          <p:spTgt spid="21507">
                                            <p:txEl>
                                              <p:pRg st="1" end="1"/>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p:cBhvr>
                                        <p:cTn id="17" dur="500"/>
                                        <p:tgtEl>
                                          <p:spTgt spid="21507">
                                            <p:txEl>
                                              <p:pRg st="3" end="3"/>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p:cBhvr>
                                        <p:cTn id="21" dur="500"/>
                                        <p:tgtEl>
                                          <p:spTgt spid="21507">
                                            <p:txEl>
                                              <p:pRg st="4" end="4"/>
                                            </p:txEl>
                                          </p:spTgt>
                                        </p:tgtEl>
                                      </p:cBhvr>
                                    </p:animEffect>
                                  </p:childTnLst>
                                </p:cTn>
                              </p:par>
                            </p:childTnLst>
                          </p:cTn>
                        </p:par>
                        <p:par>
                          <p:cTn id="22" fill="hold" nodeType="afterGroup">
                            <p:stCondLst>
                              <p:cond delay="3300"/>
                            </p:stCondLst>
                            <p:childTnLst>
                              <p:par>
                                <p:cTn id="23" presetID="22" presetClass="entr" presetSubtype="8" fill="hold" grpId="0" nodeType="after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Effect>
                                      <p:cBhvr>
                                        <p:cTn id="25"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utoUpdateAnimBg="0"/>
      <p:bldP spid="21507" grpId="0" build="p"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smtClean="0"/>
              <a:t>EVALUAREA ELEVILOR</a:t>
            </a:r>
          </a:p>
        </p:txBody>
      </p:sp>
      <p:sp>
        <p:nvSpPr>
          <p:cNvPr id="22531" name="Content Placeholder 2"/>
          <p:cNvSpPr>
            <a:spLocks noGrp="1" noChangeArrowheads="1"/>
          </p:cNvSpPr>
          <p:nvPr>
            <p:ph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endParaRPr lang="en-US" altLang="zh-CN" sz="2800" b="1" smtClean="0">
              <a:ea typeface="SimSun" panose="02010600030101010101" pitchFamily="2" charset="-122"/>
            </a:endParaRPr>
          </a:p>
          <a:p>
            <a:pPr marL="0" indent="0" algn="just" eaLnBrk="1" hangingPunct="1"/>
            <a:r>
              <a:rPr lang="ro-RO" altLang="zh-CN" sz="2800" b="1" smtClean="0"/>
              <a:t> </a:t>
            </a:r>
            <a:r>
              <a:rPr lang="en-US" altLang="zh-CN" sz="2800" b="1" smtClean="0">
                <a:ea typeface="SimSun" panose="02010600030101010101" pitchFamily="2" charset="-122"/>
              </a:rPr>
              <a:t>Conţinutul  testelor de </a:t>
            </a:r>
            <a:r>
              <a:rPr lang="en-US" altLang="zh-CN" sz="2800" b="1" smtClean="0">
                <a:solidFill>
                  <a:srgbClr val="C00000"/>
                </a:solidFill>
                <a:ea typeface="SimSun" panose="02010600030101010101" pitchFamily="2" charset="-122"/>
              </a:rPr>
              <a:t>evaluare </a:t>
            </a:r>
            <a:r>
              <a:rPr lang="ro-RO" altLang="zh-CN" sz="2800" b="1" smtClean="0">
                <a:solidFill>
                  <a:srgbClr val="C00000"/>
                </a:solidFill>
              </a:rPr>
              <a:t>continuă</a:t>
            </a:r>
            <a:r>
              <a:rPr lang="en-US" altLang="zh-CN" sz="2800" b="1" smtClean="0">
                <a:ea typeface="SimSun" panose="02010600030101010101" pitchFamily="2" charset="-122"/>
              </a:rPr>
              <a:t>,  matricea de specificaţii şi descriptorii de performanţă </a:t>
            </a:r>
            <a:r>
              <a:rPr lang="en-US" altLang="zh-CN" sz="2800" smtClean="0">
                <a:ea typeface="SimSun" panose="02010600030101010101" pitchFamily="2" charset="-122"/>
              </a:rPr>
              <a:t>pentru evaluările planificate la finele unităţilor de învăţare – conform datelor stabilite prin proiectul unităţii de învăţare.</a:t>
            </a:r>
          </a:p>
          <a:p>
            <a:pPr marL="0" indent="0" algn="just" eaLnBrk="1" hangingPunct="1">
              <a:buFontTx/>
              <a:buNone/>
            </a:pPr>
            <a:r>
              <a:rPr lang="en-US" altLang="zh-CN" sz="2800" smtClean="0">
                <a:ea typeface="SimSun" panose="02010600030101010101" pitchFamily="2" charset="-122"/>
              </a:rPr>
              <a:t> </a:t>
            </a:r>
          </a:p>
          <a:p>
            <a:pPr marL="0" indent="0" algn="just" eaLnBrk="1" hangingPunct="1"/>
            <a:r>
              <a:rPr lang="ro-RO" altLang="zh-CN" sz="2800" b="1" smtClean="0"/>
              <a:t> </a:t>
            </a:r>
            <a:r>
              <a:rPr lang="en-US" altLang="zh-CN" sz="2800" b="1" smtClean="0">
                <a:ea typeface="SimSun" panose="02010600030101010101" pitchFamily="2" charset="-122"/>
              </a:rPr>
              <a:t>Conţinutul  testelor de </a:t>
            </a:r>
            <a:r>
              <a:rPr lang="en-US" altLang="zh-CN" sz="2800" b="1" smtClean="0">
                <a:solidFill>
                  <a:srgbClr val="C00000"/>
                </a:solidFill>
                <a:ea typeface="SimSun" panose="02010600030101010101" pitchFamily="2" charset="-122"/>
              </a:rPr>
              <a:t>evaluare </a:t>
            </a:r>
            <a:r>
              <a:rPr lang="ro-RO" altLang="zh-CN" sz="2800" b="1" smtClean="0">
                <a:solidFill>
                  <a:srgbClr val="C00000"/>
                </a:solidFill>
              </a:rPr>
              <a:t>sumativă</a:t>
            </a:r>
            <a:r>
              <a:rPr lang="en-US" altLang="zh-CN" sz="2800" b="1" smtClean="0">
                <a:ea typeface="SimSun" panose="02010600030101010101" pitchFamily="2" charset="-122"/>
              </a:rPr>
              <a:t>,  matricea de specificaţii şi descriptorii de performanţă </a:t>
            </a:r>
            <a:r>
              <a:rPr lang="en-US" altLang="zh-CN" sz="2800" smtClean="0">
                <a:ea typeface="SimSun" panose="02010600030101010101" pitchFamily="2" charset="-122"/>
              </a:rPr>
              <a:t>pentru evaluările finale</a:t>
            </a:r>
            <a:r>
              <a:rPr lang="ro-RO" altLang="zh-CN" sz="2800" smtClean="0"/>
              <a:t>.</a:t>
            </a:r>
            <a:endParaRPr lang="en-US" altLang="zh-CN" sz="2800" smtClean="0">
              <a:ea typeface="SimSun" panose="02010600030101010101" pitchFamily="2" charset="-122"/>
            </a:endParaRPr>
          </a:p>
          <a:p>
            <a:pPr marL="0" indent="0" eaLnBrk="1" hangingPunct="1"/>
            <a:endParaRPr lang="en-US" altLang="zh-CN" smtClean="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3"/>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p:cBhvr>
                                        <p:cTn id="9" dur="1000"/>
                                        <p:tgtEl>
                                          <p:spTgt spid="22530"/>
                                        </p:tgtEl>
                                      </p:cBhvr>
                                    </p:animEffect>
                                  </p:childTnLst>
                                </p:cTn>
                              </p:par>
                            </p:childTnLst>
                          </p:cTn>
                        </p:par>
                        <p:par>
                          <p:cTn id="10" fill="hold" nodeType="afterGroup">
                            <p:stCondLst>
                              <p:cond delay="1800"/>
                            </p:stCondLst>
                            <p:childTnLst>
                              <p:par>
                                <p:cTn id="11" presetID="22" presetClass="entr" presetSubtype="8" fill="hold" grpId="0" nodeType="after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p:cBhvr>
                                        <p:cTn id="13" dur="500"/>
                                        <p:tgtEl>
                                          <p:spTgt spid="22531">
                                            <p:txEl>
                                              <p:pRg st="1" end="1"/>
                                            </p:txEl>
                                          </p:spTgt>
                                        </p:tgtEl>
                                      </p:cBhvr>
                                    </p:animEffect>
                                  </p:childTnLst>
                                </p:cTn>
                              </p:par>
                            </p:childTnLst>
                          </p:cTn>
                        </p:par>
                        <p:par>
                          <p:cTn id="14" fill="hold" nodeType="afterGroup">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p:cBhvr>
                                        <p:cTn id="17" dur="500"/>
                                        <p:tgtEl>
                                          <p:spTgt spid="22531">
                                            <p:txEl>
                                              <p:pRg st="2" end="2"/>
                                            </p:txEl>
                                          </p:spTgt>
                                        </p:tgtEl>
                                      </p:cBhvr>
                                    </p:animEffect>
                                  </p:childTnLst>
                                </p:cTn>
                              </p:par>
                            </p:childTnLst>
                          </p:cTn>
                        </p:par>
                        <p:par>
                          <p:cTn id="18" fill="hold" nodeType="afterGroup">
                            <p:stCondLst>
                              <p:cond delay="2800"/>
                            </p:stCondLst>
                            <p:childTnLst>
                              <p:par>
                                <p:cTn id="19" presetID="22" presetClass="entr" presetSubtype="8" fill="hold" grpId="0" nodeType="after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p:cBhvr>
                                        <p:cTn id="21"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utoUpdateAnimBg="0"/>
      <p:bldP spid="22531" grpId="0" build="p"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STEP BY STEP</a:t>
            </a:r>
            <a:endParaRPr lang="en-US" altLang="en-US" sz="2400" b="1">
              <a:solidFill>
                <a:schemeClr val="bg1"/>
              </a:solidFill>
            </a:endParaRPr>
          </a:p>
        </p:txBody>
      </p:sp>
      <p:sp>
        <p:nvSpPr>
          <p:cNvPr id="3" name="TextBox 2"/>
          <p:cNvSpPr txBox="1"/>
          <p:nvPr/>
        </p:nvSpPr>
        <p:spPr>
          <a:xfrm>
            <a:off x="1093788" y="1219200"/>
            <a:ext cx="8153400" cy="5078413"/>
          </a:xfrm>
          <a:prstGeom prst="rect">
            <a:avLst/>
          </a:prstGeom>
          <a:noFill/>
        </p:spPr>
        <p:txBody>
          <a:bodyPr>
            <a:spAutoFit/>
          </a:bodyPr>
          <a:lstStyle/>
          <a:p>
            <a:pPr>
              <a:defRPr/>
            </a:pPr>
            <a:r>
              <a:rPr lang="ro-RO" sz="2000" dirty="0">
                <a:effectLst>
                  <a:outerShdw blurRad="38100" dist="38100" dir="2700000" algn="tl">
                    <a:srgbClr val="000000">
                      <a:alpha val="43137"/>
                    </a:srgbClr>
                  </a:outerShdw>
                </a:effectLst>
              </a:rPr>
              <a:t>- </a:t>
            </a:r>
            <a:r>
              <a:rPr lang="ro-RO" sz="2000" dirty="0"/>
              <a:t>Programa școlară este aceeași cu cea din învățământul tradițional, asimilările de cunoștințe, formarea de competențe, similare cu cele din școala tradițională</a:t>
            </a:r>
          </a:p>
          <a:p>
            <a:pPr>
              <a:defRPr/>
            </a:pPr>
            <a:r>
              <a:rPr lang="ro-RO" sz="2000" dirty="0"/>
              <a:t>- Diferența constă doar în:</a:t>
            </a:r>
          </a:p>
          <a:p>
            <a:pPr>
              <a:defRPr/>
            </a:pPr>
            <a:r>
              <a:rPr lang="ro-RO" sz="2000" dirty="0"/>
              <a:t>		- metoda de formare a priceperilor, deprinderilor </a:t>
            </a:r>
          </a:p>
          <a:p>
            <a:pPr>
              <a:defRPr/>
            </a:pPr>
            <a:r>
              <a:rPr lang="ro-RO" sz="2000" dirty="0"/>
              <a:t>		   și atitudinilor</a:t>
            </a:r>
          </a:p>
          <a:p>
            <a:pPr>
              <a:defRPr/>
            </a:pPr>
            <a:r>
              <a:rPr lang="ro-RO" sz="2000" dirty="0"/>
              <a:t>		- învățarea prin descoperire</a:t>
            </a:r>
          </a:p>
          <a:p>
            <a:pPr>
              <a:defRPr/>
            </a:pPr>
            <a:r>
              <a:rPr lang="ro-RO" sz="2000" dirty="0"/>
              <a:t>		- Centrele de activitate</a:t>
            </a:r>
          </a:p>
          <a:p>
            <a:pPr>
              <a:defRPr/>
            </a:pPr>
            <a:r>
              <a:rPr lang="ro-RO" sz="2000" dirty="0"/>
              <a:t>		- Scaunul autorului</a:t>
            </a:r>
          </a:p>
          <a:p>
            <a:pPr>
              <a:defRPr/>
            </a:pPr>
            <a:r>
              <a:rPr lang="ro-RO" sz="2000" dirty="0"/>
              <a:t>		- doi învățători la clasă</a:t>
            </a:r>
          </a:p>
          <a:p>
            <a:pPr>
              <a:defRPr/>
            </a:pPr>
            <a:r>
              <a:rPr lang="ro-RO" sz="2000" dirty="0"/>
              <a:t>		- program de 8 ore care facilitează învățarea</a:t>
            </a:r>
          </a:p>
          <a:p>
            <a:pPr>
              <a:defRPr/>
            </a:pPr>
            <a:r>
              <a:rPr lang="ro-RO" sz="2000" dirty="0"/>
              <a:t>		- masa de prânz  inclusă în program</a:t>
            </a:r>
          </a:p>
          <a:p>
            <a:pPr>
              <a:defRPr/>
            </a:pPr>
            <a:r>
              <a:rPr lang="ro-RO" sz="2000" dirty="0"/>
              <a:t>- Toate achizițiile se exersează în clasă</a:t>
            </a:r>
          </a:p>
          <a:p>
            <a:pPr>
              <a:defRPr/>
            </a:pPr>
            <a:r>
              <a:rPr lang="ro-RO" sz="2000" dirty="0"/>
              <a:t>- Nu există teme pentru acasă, dar există activități complementare pentru timpul liber (la sfârșit de săptămână, vacanță)</a:t>
            </a:r>
          </a:p>
          <a:p>
            <a:pPr>
              <a:defRPr/>
            </a:pPr>
            <a:endParaRPr lang="ro-R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25" y="-1676266"/>
            <a:ext cx="7731125" cy="9677146"/>
          </a:xfrm>
        </p:spPr>
        <p:txBody>
          <a:bodyPr/>
          <a:lstStyle/>
          <a:p>
            <a:pPr marL="342900" indent="-342900">
              <a:buFont typeface="Wingdings" panose="05000000000000000000" pitchFamily="2" charset="2"/>
              <a:buChar char="§"/>
            </a:pPr>
            <a:r>
              <a:rPr lang="ro-RO" b="1" dirty="0" smtClean="0">
                <a:solidFill>
                  <a:schemeClr val="tx1"/>
                </a:solidFill>
              </a:rPr>
              <a:t/>
            </a:r>
            <a:br>
              <a:rPr lang="ro-RO" b="1" dirty="0" smtClean="0">
                <a:solidFill>
                  <a:schemeClr val="tx1"/>
                </a:solidFill>
              </a:rPr>
            </a:br>
            <a:r>
              <a:rPr lang="ro-RO" b="1" dirty="0">
                <a:solidFill>
                  <a:schemeClr val="tx1"/>
                </a:solidFill>
              </a:rPr>
              <a:t/>
            </a:r>
            <a:br>
              <a:rPr lang="ro-RO" b="1" dirty="0">
                <a:solidFill>
                  <a:schemeClr val="tx1"/>
                </a:solidFill>
              </a:rPr>
            </a:br>
            <a:r>
              <a:rPr lang="ro-RO" b="1" dirty="0" smtClean="0">
                <a:solidFill>
                  <a:schemeClr val="tx1"/>
                </a:solidFill>
              </a:rPr>
              <a:t/>
            </a:r>
            <a:br>
              <a:rPr lang="ro-RO" b="1" dirty="0" smtClean="0">
                <a:solidFill>
                  <a:schemeClr val="tx1"/>
                </a:solidFill>
              </a:rPr>
            </a:br>
            <a:r>
              <a:rPr lang="ro-RO" b="1" dirty="0">
                <a:solidFill>
                  <a:schemeClr val="tx1"/>
                </a:solidFill>
              </a:rPr>
              <a:t/>
            </a:r>
            <a:br>
              <a:rPr lang="ro-RO" b="1" dirty="0">
                <a:solidFill>
                  <a:schemeClr val="tx1"/>
                </a:solidFill>
              </a:rPr>
            </a:br>
            <a:r>
              <a:rPr lang="ro-RO" b="1" dirty="0" smtClean="0">
                <a:solidFill>
                  <a:schemeClr val="tx1"/>
                </a:solidFill>
              </a:rPr>
              <a:t/>
            </a:r>
            <a:br>
              <a:rPr lang="ro-RO" b="1" dirty="0" smtClean="0">
                <a:solidFill>
                  <a:schemeClr val="tx1"/>
                </a:solidFill>
              </a:rPr>
            </a:br>
            <a:r>
              <a:rPr lang="ro-RO" b="1" dirty="0" smtClean="0">
                <a:solidFill>
                  <a:srgbClr val="C00000"/>
                </a:solidFill>
              </a:rPr>
              <a:t>Diagnoza </a:t>
            </a:r>
            <a:r>
              <a:rPr lang="ro-RO" b="1" dirty="0">
                <a:solidFill>
                  <a:srgbClr val="C00000"/>
                </a:solidFill>
              </a:rPr>
              <a:t>procesului instructiv-educativ de la nivelul învățământului primar, </a:t>
            </a:r>
            <a:r>
              <a:rPr lang="ro-RO" b="1" dirty="0" smtClean="0">
                <a:solidFill>
                  <a:srgbClr val="C00000"/>
                </a:solidFill>
              </a:rPr>
              <a:t>2020-2021</a:t>
            </a:r>
            <a:r>
              <a:rPr lang="ro-RO" b="1" dirty="0" smtClean="0">
                <a:solidFill>
                  <a:schemeClr val="tx1"/>
                </a:solidFill>
              </a:rPr>
              <a:t/>
            </a:r>
            <a:br>
              <a:rPr lang="ro-RO" b="1" dirty="0" smtClean="0">
                <a:solidFill>
                  <a:schemeClr val="tx1"/>
                </a:solidFill>
              </a:rPr>
            </a:br>
            <a:r>
              <a:rPr lang="ro-RO" b="1" dirty="0">
                <a:solidFill>
                  <a:schemeClr val="tx1"/>
                </a:solidFill>
              </a:rPr>
              <a:t> </a:t>
            </a:r>
            <a:r>
              <a:rPr lang="ro-RO" b="1" dirty="0" smtClean="0">
                <a:solidFill>
                  <a:schemeClr val="tx1"/>
                </a:solidFill>
              </a:rPr>
              <a:t/>
            </a:r>
            <a:br>
              <a:rPr lang="ro-RO" b="1" dirty="0" smtClean="0">
                <a:solidFill>
                  <a:schemeClr val="tx1"/>
                </a:solidFill>
              </a:rPr>
            </a:br>
            <a:r>
              <a:rPr lang="ro-RO" b="1" dirty="0" smtClean="0">
                <a:solidFill>
                  <a:schemeClr val="tx1"/>
                </a:solidFill>
              </a:rPr>
              <a:t>- activitatea didactică în mediul online (PT, PS);</a:t>
            </a:r>
            <a:br>
              <a:rPr lang="ro-RO" b="1" dirty="0" smtClean="0">
                <a:solidFill>
                  <a:schemeClr val="tx1"/>
                </a:solidFill>
              </a:rPr>
            </a:br>
            <a:r>
              <a:rPr lang="ro-RO" b="1" dirty="0" smtClean="0">
                <a:solidFill>
                  <a:schemeClr val="tx1"/>
                </a:solidFill>
              </a:rPr>
              <a:t> </a:t>
            </a:r>
            <a:br>
              <a:rPr lang="ro-RO" b="1" dirty="0" smtClean="0">
                <a:solidFill>
                  <a:schemeClr val="tx1"/>
                </a:solidFill>
              </a:rPr>
            </a:br>
            <a:r>
              <a:rPr lang="ro-RO" b="1" dirty="0" smtClean="0">
                <a:solidFill>
                  <a:schemeClr val="tx1"/>
                </a:solidFill>
              </a:rPr>
              <a:t>- activitățile metodice și de perfecționare;</a:t>
            </a:r>
            <a:br>
              <a:rPr lang="ro-RO" b="1" dirty="0" smtClean="0">
                <a:solidFill>
                  <a:schemeClr val="tx1"/>
                </a:solidFill>
              </a:rPr>
            </a:br>
            <a:r>
              <a:rPr lang="ro-RO" b="1" dirty="0">
                <a:solidFill>
                  <a:schemeClr val="tx1"/>
                </a:solidFill>
              </a:rPr>
              <a:t> </a:t>
            </a:r>
            <a:r>
              <a:rPr lang="ro-RO" b="1" dirty="0" smtClean="0">
                <a:solidFill>
                  <a:schemeClr val="tx1"/>
                </a:solidFill>
              </a:rPr>
              <a:t/>
            </a:r>
            <a:br>
              <a:rPr lang="ro-RO" b="1" dirty="0" smtClean="0">
                <a:solidFill>
                  <a:schemeClr val="tx1"/>
                </a:solidFill>
              </a:rPr>
            </a:br>
            <a:r>
              <a:rPr lang="ro-RO" b="1" dirty="0" smtClean="0">
                <a:solidFill>
                  <a:schemeClr val="tx1"/>
                </a:solidFill>
              </a:rPr>
              <a:t>- evaluările naționale;</a:t>
            </a:r>
            <a:br>
              <a:rPr lang="ro-RO" b="1" dirty="0" smtClean="0">
                <a:solidFill>
                  <a:schemeClr val="tx1"/>
                </a:solidFill>
              </a:rPr>
            </a:br>
            <a:r>
              <a:rPr lang="ro-RO" b="1" dirty="0">
                <a:solidFill>
                  <a:schemeClr val="tx1"/>
                </a:solidFill>
              </a:rPr>
              <a:t> </a:t>
            </a:r>
            <a:r>
              <a:rPr lang="ro-RO" b="1" dirty="0" smtClean="0">
                <a:solidFill>
                  <a:schemeClr val="tx1"/>
                </a:solidFill>
              </a:rPr>
              <a:t/>
            </a:r>
            <a:br>
              <a:rPr lang="ro-RO" b="1" dirty="0" smtClean="0">
                <a:solidFill>
                  <a:schemeClr val="tx1"/>
                </a:solidFill>
              </a:rPr>
            </a:br>
            <a:r>
              <a:rPr lang="ro-RO" b="1" dirty="0" smtClean="0">
                <a:solidFill>
                  <a:schemeClr val="tx1"/>
                </a:solidFill>
              </a:rPr>
              <a:t>- examenele naționale.</a:t>
            </a:r>
            <a:br>
              <a:rPr lang="ro-RO" b="1" dirty="0" smtClean="0">
                <a:solidFill>
                  <a:schemeClr val="tx1"/>
                </a:solidFill>
              </a:rPr>
            </a:br>
            <a:r>
              <a:rPr lang="ro-RO" b="1" dirty="0" smtClean="0">
                <a:solidFill>
                  <a:schemeClr val="tx1"/>
                </a:solidFill>
              </a:rPr>
              <a:t>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a:solidFill>
                  <a:schemeClr val="tx1"/>
                </a:solidFill>
              </a:rPr>
              <a:t/>
            </a:r>
            <a:br>
              <a:rPr lang="ro-RO" b="1" dirty="0">
                <a:solidFill>
                  <a:schemeClr val="tx1"/>
                </a:solidFill>
              </a:rPr>
            </a:br>
            <a:endParaRPr lang="en-US" dirty="0"/>
          </a:p>
        </p:txBody>
      </p:sp>
    </p:spTree>
    <p:extLst>
      <p:ext uri="{BB962C8B-B14F-4D97-AF65-F5344CB8AC3E}">
        <p14:creationId xmlns:p14="http://schemas.microsoft.com/office/powerpoint/2010/main" val="149092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295400" y="15240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ro-RO" altLang="en-US">
                <a:solidFill>
                  <a:srgbClr val="002060"/>
                </a:solidFill>
              </a:rPr>
              <a:t>- </a:t>
            </a:r>
            <a:r>
              <a:rPr lang="ro-RO" altLang="en-US"/>
              <a:t>fără notare  sau clasificare</a:t>
            </a:r>
          </a:p>
          <a:p>
            <a:pPr>
              <a:spcBef>
                <a:spcPct val="0"/>
              </a:spcBef>
              <a:buFontTx/>
              <a:buNone/>
            </a:pPr>
            <a:r>
              <a:rPr lang="ro-RO" altLang="en-US" i="1">
                <a:solidFill>
                  <a:srgbClr val="C00000"/>
                </a:solidFill>
              </a:rPr>
              <a:t>(Realizat/În  curs de realizare, Nerealizat)</a:t>
            </a:r>
          </a:p>
          <a:p>
            <a:pPr>
              <a:spcBef>
                <a:spcPct val="0"/>
              </a:spcBef>
              <a:buFontTx/>
              <a:buNone/>
            </a:pPr>
            <a:r>
              <a:rPr lang="ro-RO" altLang="en-US"/>
              <a:t>- evaluare colegială, autoevaluare, observare sistematică a progresului individual</a:t>
            </a:r>
          </a:p>
          <a:p>
            <a:pPr>
              <a:spcBef>
                <a:spcPct val="0"/>
              </a:spcBef>
              <a:buFontTx/>
              <a:buNone/>
            </a:pPr>
            <a:r>
              <a:rPr lang="ro-RO" altLang="en-US"/>
              <a:t>- fiecare elev are un </a:t>
            </a:r>
            <a:r>
              <a:rPr lang="ro-RO" altLang="en-US" b="1"/>
              <a:t>Caiet de evaluare </a:t>
            </a:r>
            <a:r>
              <a:rPr lang="ro-RO" altLang="en-US"/>
              <a:t>(document școlar) în care sunt înregistrate descriptiv demersurile de progres</a:t>
            </a:r>
          </a:p>
          <a:p>
            <a:pPr>
              <a:spcBef>
                <a:spcPct val="0"/>
              </a:spcBef>
              <a:buFontTx/>
              <a:buNone/>
            </a:pPr>
            <a:r>
              <a:rPr lang="ro-RO" altLang="en-US"/>
              <a:t>- toate lucrările elevilor se expun</a:t>
            </a:r>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EVALUARE - STEP BY STEP</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089025" y="1219200"/>
            <a:ext cx="8054975"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pPr>
            <a:r>
              <a:rPr lang="ro-RO" altLang="en-US" sz="2400" b="1">
                <a:solidFill>
                  <a:srgbClr val="C00000"/>
                </a:solidFill>
              </a:rPr>
              <a:t>Întâlnirea de dimineață</a:t>
            </a:r>
            <a:r>
              <a:rPr lang="ro-RO" altLang="en-US" sz="2400" b="1"/>
              <a:t>-Agenda zilei</a:t>
            </a:r>
          </a:p>
          <a:p>
            <a:pPr>
              <a:spcBef>
                <a:spcPct val="0"/>
              </a:spcBef>
              <a:buFontTx/>
              <a:buNone/>
            </a:pPr>
            <a:r>
              <a:rPr lang="ro-RO" altLang="en-US" sz="2400" b="1"/>
              <a:t>			-Mesajul zilei</a:t>
            </a:r>
          </a:p>
          <a:p>
            <a:pPr>
              <a:spcBef>
                <a:spcPct val="0"/>
              </a:spcBef>
              <a:buFontTx/>
              <a:buNone/>
            </a:pPr>
            <a:r>
              <a:rPr lang="ro-RO" altLang="en-US" sz="2400" b="1"/>
              <a:t>			-Noutățile</a:t>
            </a:r>
          </a:p>
          <a:p>
            <a:pPr>
              <a:spcBef>
                <a:spcPct val="0"/>
              </a:spcBef>
              <a:buFontTx/>
              <a:buNone/>
            </a:pPr>
            <a:r>
              <a:rPr lang="ro-RO" altLang="en-US" sz="2400" b="1"/>
              <a:t>			-Calendarul</a:t>
            </a:r>
          </a:p>
          <a:p>
            <a:pPr>
              <a:spcBef>
                <a:spcPct val="0"/>
              </a:spcBef>
              <a:buFontTx/>
              <a:buNone/>
            </a:pPr>
            <a:r>
              <a:rPr lang="ro-RO" altLang="en-US" sz="2400" b="1"/>
              <a:t>			-Mini lecția</a:t>
            </a:r>
          </a:p>
          <a:p>
            <a:pPr>
              <a:spcBef>
                <a:spcPct val="0"/>
              </a:spcBef>
            </a:pPr>
            <a:r>
              <a:rPr lang="ro-RO" altLang="en-US" sz="2400" b="1">
                <a:solidFill>
                  <a:srgbClr val="C00000"/>
                </a:solidFill>
              </a:rPr>
              <a:t>Activitate pe centre de activitate </a:t>
            </a:r>
            <a:r>
              <a:rPr lang="ro-RO" altLang="en-US" sz="2400" b="1"/>
              <a:t>-Citire</a:t>
            </a:r>
          </a:p>
          <a:p>
            <a:pPr>
              <a:spcBef>
                <a:spcPct val="0"/>
              </a:spcBef>
              <a:buFontTx/>
              <a:buNone/>
            </a:pPr>
            <a:r>
              <a:rPr lang="ro-RO" altLang="en-US" sz="2400" b="1"/>
              <a:t>					    -Scriere</a:t>
            </a:r>
          </a:p>
          <a:p>
            <a:pPr>
              <a:spcBef>
                <a:spcPct val="0"/>
              </a:spcBef>
              <a:buFontTx/>
              <a:buNone/>
            </a:pPr>
            <a:r>
              <a:rPr lang="ro-RO" altLang="en-US" sz="2400" b="1"/>
              <a:t>					    -Științe</a:t>
            </a:r>
          </a:p>
          <a:p>
            <a:pPr>
              <a:spcBef>
                <a:spcPct val="0"/>
              </a:spcBef>
              <a:buFontTx/>
              <a:buNone/>
            </a:pPr>
            <a:r>
              <a:rPr lang="ro-RO" altLang="en-US" sz="2400" b="1"/>
              <a:t>					    -Matematică</a:t>
            </a:r>
          </a:p>
          <a:p>
            <a:pPr>
              <a:spcBef>
                <a:spcPct val="0"/>
              </a:spcBef>
              <a:buFontTx/>
              <a:buNone/>
            </a:pPr>
            <a:r>
              <a:rPr lang="ro-RO" altLang="en-US" sz="2400" b="1"/>
              <a:t>					    -Artă</a:t>
            </a:r>
          </a:p>
          <a:p>
            <a:pPr>
              <a:spcBef>
                <a:spcPct val="0"/>
              </a:spcBef>
              <a:buFontTx/>
              <a:buNone/>
            </a:pPr>
            <a:r>
              <a:rPr lang="ro-RO" altLang="en-US" sz="2400" b="1"/>
              <a:t>					    -Construcții</a:t>
            </a:r>
          </a:p>
          <a:p>
            <a:pPr>
              <a:spcBef>
                <a:spcPct val="0"/>
              </a:spcBef>
              <a:buFontTx/>
              <a:buNone/>
            </a:pPr>
            <a:r>
              <a:rPr lang="ro-RO" altLang="en-US" sz="2400" b="1"/>
              <a:t>		(+centre imaginate de învățător)</a:t>
            </a:r>
          </a:p>
          <a:p>
            <a:pPr>
              <a:spcBef>
                <a:spcPct val="0"/>
              </a:spcBef>
            </a:pPr>
            <a:r>
              <a:rPr lang="ro-RO" altLang="en-US" sz="2400" b="1">
                <a:solidFill>
                  <a:srgbClr val="C00000"/>
                </a:solidFill>
              </a:rPr>
              <a:t>Întâlnirea de după amiază</a:t>
            </a:r>
            <a:r>
              <a:rPr lang="ro-RO" altLang="en-US" sz="2400" b="1"/>
              <a:t>-Scaunul autorului/Evaluare</a:t>
            </a:r>
          </a:p>
          <a:p>
            <a:pPr>
              <a:spcBef>
                <a:spcPct val="0"/>
              </a:spcBef>
              <a:buFontTx/>
              <a:buNone/>
            </a:pPr>
            <a:r>
              <a:rPr lang="ro-RO" altLang="en-US" sz="2800" b="1"/>
              <a:t>	</a:t>
            </a:r>
          </a:p>
          <a:p>
            <a:pPr>
              <a:spcBef>
                <a:spcPct val="0"/>
              </a:spcBef>
            </a:pPr>
            <a:endParaRPr lang="ro-RO" altLang="en-US" sz="2800" b="1"/>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O ZI LA STEP BY STEP</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247" y="1828842"/>
            <a:ext cx="7523066" cy="236988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ro-RO" sz="2800" b="1" dirty="0">
                <a:ln/>
                <a:solidFill>
                  <a:schemeClr val="accent4"/>
                </a:solidFill>
              </a:rPr>
              <a:t>Organizarea activității didactice, în concordanță cu reglementările autorităților locale/ naționale</a:t>
            </a:r>
          </a:p>
          <a:p>
            <a:pPr algn="ctr">
              <a:defRPr/>
            </a:pPr>
            <a:endParaRPr lang="ro-RO" sz="3200" b="1" dirty="0">
              <a:ln/>
              <a:solidFill>
                <a:schemeClr val="accent4"/>
              </a:solidFill>
            </a:endParaRPr>
          </a:p>
          <a:p>
            <a:pPr algn="ctr">
              <a:defRPr/>
            </a:pPr>
            <a:endParaRPr lang="en-US" sz="3200" b="1" dirty="0">
              <a:ln/>
              <a:solidFill>
                <a:schemeClr val="accent4"/>
              </a:solidFill>
            </a:endParaRPr>
          </a:p>
        </p:txBody>
      </p:sp>
      <p:sp>
        <p:nvSpPr>
          <p:cNvPr id="3" name="TextBox 2"/>
          <p:cNvSpPr txBox="1"/>
          <p:nvPr/>
        </p:nvSpPr>
        <p:spPr>
          <a:xfrm>
            <a:off x="1296988" y="3962400"/>
            <a:ext cx="8137525" cy="708025"/>
          </a:xfrm>
          <a:prstGeom prst="rect">
            <a:avLst/>
          </a:prstGeom>
          <a:noFill/>
        </p:spPr>
        <p:txBody>
          <a:bodyPr>
            <a:spAutoFit/>
          </a:bodyPr>
          <a:lstStyle/>
          <a:p>
            <a:pPr>
              <a:defRPr/>
            </a:pPr>
            <a:r>
              <a:rPr lang="ro-RO" sz="2000" dirty="0">
                <a:solidFill>
                  <a:schemeClr val="accent4"/>
                </a:solidFill>
                <a:hlinkClick r:id="rId2"/>
              </a:rPr>
              <a:t>https://www.stepbystep.ro/wp-content/uploads/2020/08/Adaptarea-Alternativei-Step-by-Step-in-pandemie.pdf</a:t>
            </a:r>
            <a:endParaRPr lang="ro-RO" sz="2000" dirty="0">
              <a:solidFill>
                <a:schemeClr val="accent4"/>
              </a:solidFill>
            </a:endParaRPr>
          </a:p>
        </p:txBody>
      </p:sp>
      <p:sp>
        <p:nvSpPr>
          <p:cNvPr id="4"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STEP BY STEP ÎN PANDEMIE</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
        <p:nvSpPr>
          <p:cNvPr id="3" name="Google Shape;166;p30"/>
          <p:cNvSpPr txBox="1">
            <a:spLocks/>
          </p:cNvSpPr>
          <p:nvPr/>
        </p:nvSpPr>
        <p:spPr>
          <a:xfrm>
            <a:off x="1219288" y="1600248"/>
            <a:ext cx="7503673" cy="2971722"/>
          </a:xfrm>
          <a:prstGeom prst="rect">
            <a:avLst/>
          </a:prstGeom>
        </p:spPr>
        <p:txBody>
          <a:bodyPr spcFirstLastPara="1" lIns="91425" tIns="91425" rIns="91425" bIns="91425"/>
          <a:lst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1200"/>
              </a:spcBef>
              <a:spcAft>
                <a:spcPts val="0"/>
              </a:spcAft>
              <a:buClr>
                <a:schemeClr val="dk1"/>
              </a:buClr>
              <a:buSzPts val="1100"/>
              <a:buFont typeface="Arial"/>
              <a:buNone/>
              <a:defRPr/>
            </a:pPr>
            <a:r>
              <a:rPr lang="ro-RO" sz="2800" b="1" dirty="0" smtClean="0">
                <a:highlight>
                  <a:srgbClr val="FFFFFF"/>
                </a:highlight>
                <a:ea typeface="Times New Roman"/>
                <a:cs typeface="Times New Roman"/>
                <a:sym typeface="Times New Roman"/>
              </a:rPr>
              <a:t>Legislație</a:t>
            </a:r>
          </a:p>
          <a:p>
            <a:pPr marL="0" indent="0" algn="just">
              <a:lnSpc>
                <a:spcPct val="95000"/>
              </a:lnSpc>
              <a:spcBef>
                <a:spcPts val="1200"/>
              </a:spcBef>
              <a:spcAft>
                <a:spcPts val="0"/>
              </a:spcAft>
              <a:buClr>
                <a:schemeClr val="dk1"/>
              </a:buClr>
              <a:buSzPts val="935"/>
              <a:buFont typeface="Arial"/>
              <a:buNone/>
              <a:defRPr/>
            </a:pPr>
            <a:r>
              <a:rPr lang="ro-RO" sz="2800" dirty="0" smtClean="0">
                <a:highlight>
                  <a:srgbClr val="FFFFFF"/>
                </a:highlight>
                <a:ea typeface="Times New Roman"/>
                <a:cs typeface="Times New Roman"/>
                <a:sym typeface="Times New Roman"/>
              </a:rPr>
              <a:t>Metodologia de organizare a claselor din învățământul preuniversitar în regim simultan este reglementată de </a:t>
            </a:r>
            <a:r>
              <a:rPr lang="ro-RO" sz="2800" b="1" dirty="0" smtClean="0">
                <a:highlight>
                  <a:srgbClr val="FFFFFF"/>
                </a:highlight>
                <a:ea typeface="Times New Roman"/>
                <a:cs typeface="Times New Roman"/>
                <a:sym typeface="Times New Roman"/>
              </a:rPr>
              <a:t>Ordinul MENCS          nr. 3062/19.01.2012.</a:t>
            </a:r>
          </a:p>
          <a:p>
            <a:pPr marL="0" indent="0" algn="ctr">
              <a:lnSpc>
                <a:spcPct val="80000"/>
              </a:lnSpc>
              <a:spcBef>
                <a:spcPts val="1200"/>
              </a:spcBef>
              <a:spcAft>
                <a:spcPts val="0"/>
              </a:spcAft>
              <a:buSzPts val="935"/>
              <a:buFontTx/>
              <a:buNone/>
              <a:defRPr/>
            </a:pPr>
            <a:endParaRPr lang="en-US" sz="238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endParaRPr lang="en-US" altLang="en-US" sz="2400" b="1">
              <a:solidFill>
                <a:schemeClr val="bg1"/>
              </a:solidFill>
            </a:endParaRPr>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
        <p:nvSpPr>
          <p:cNvPr id="40964" name="Google Shape;172;p31"/>
          <p:cNvSpPr txBox="1">
            <a:spLocks/>
          </p:cNvSpPr>
          <p:nvPr/>
        </p:nvSpPr>
        <p:spPr bwMode="auto">
          <a:xfrm>
            <a:off x="1219200" y="923925"/>
            <a:ext cx="7816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defTabSz="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ts val="1200"/>
              </a:spcBef>
              <a:buClr>
                <a:srgbClr val="000000"/>
              </a:buClr>
              <a:buSzPts val="1100"/>
              <a:buFontTx/>
              <a:buNone/>
            </a:pPr>
            <a:r>
              <a:rPr lang="ro-RO" altLang="en-US" sz="1800">
                <a:solidFill>
                  <a:srgbClr val="000000"/>
                </a:solidFill>
              </a:rPr>
              <a:t>În învățământul simultan, de regulă se grupează astfel clasele:</a:t>
            </a:r>
          </a:p>
          <a:p>
            <a:pPr algn="just">
              <a:spcBef>
                <a:spcPts val="1200"/>
              </a:spcBef>
              <a:buFontTx/>
              <a:buNone/>
            </a:pPr>
            <a:r>
              <a:rPr lang="ro-RO" altLang="en-US" sz="1800">
                <a:solidFill>
                  <a:srgbClr val="000000"/>
                </a:solidFill>
              </a:rPr>
              <a:t> ■ </a:t>
            </a:r>
            <a:r>
              <a:rPr lang="ro-RO" altLang="en-US" sz="1800">
                <a:solidFill>
                  <a:srgbClr val="CC0000"/>
                </a:solidFill>
              </a:rPr>
              <a:t>clasa pregătitoare, clasa I </a:t>
            </a:r>
            <a:r>
              <a:rPr lang="ro-RO" altLang="en-US" sz="1800">
                <a:solidFill>
                  <a:srgbClr val="000000"/>
                </a:solidFill>
              </a:rPr>
              <a:t>cu </a:t>
            </a:r>
            <a:r>
              <a:rPr lang="ro-RO" altLang="en-US" sz="1800">
                <a:solidFill>
                  <a:srgbClr val="CC0000"/>
                </a:solidFill>
              </a:rPr>
              <a:t>clasa a III-a</a:t>
            </a:r>
            <a:r>
              <a:rPr lang="ro-RO" altLang="en-US" sz="1800">
                <a:solidFill>
                  <a:srgbClr val="000000"/>
                </a:solidFill>
              </a:rPr>
              <a:t>; </a:t>
            </a:r>
          </a:p>
          <a:p>
            <a:pPr algn="just">
              <a:spcBef>
                <a:spcPts val="1200"/>
              </a:spcBef>
              <a:buClr>
                <a:srgbClr val="000000"/>
              </a:buClr>
              <a:buSzPts val="1100"/>
              <a:buFontTx/>
              <a:buNone/>
            </a:pPr>
            <a:r>
              <a:rPr lang="ro-RO" altLang="en-US" sz="1800">
                <a:solidFill>
                  <a:srgbClr val="000000"/>
                </a:solidFill>
              </a:rPr>
              <a:t> ■ </a:t>
            </a:r>
            <a:r>
              <a:rPr lang="ro-RO" altLang="en-US" sz="1800">
                <a:solidFill>
                  <a:srgbClr val="1155CC"/>
                </a:solidFill>
              </a:rPr>
              <a:t>clasa a II-a </a:t>
            </a:r>
            <a:r>
              <a:rPr lang="ro-RO" altLang="en-US" sz="1800">
                <a:solidFill>
                  <a:srgbClr val="000000"/>
                </a:solidFill>
              </a:rPr>
              <a:t>cu </a:t>
            </a:r>
            <a:r>
              <a:rPr lang="ro-RO" altLang="en-US" sz="1800">
                <a:solidFill>
                  <a:srgbClr val="3C78D8"/>
                </a:solidFill>
              </a:rPr>
              <a:t>clasa a IV-a.</a:t>
            </a:r>
          </a:p>
          <a:p>
            <a:pPr algn="just">
              <a:spcBef>
                <a:spcPts val="1200"/>
              </a:spcBef>
              <a:buClr>
                <a:srgbClr val="000000"/>
              </a:buClr>
              <a:buSzPts val="1100"/>
              <a:buFontTx/>
              <a:buNone/>
            </a:pPr>
            <a:r>
              <a:rPr lang="ro-RO" altLang="en-US" sz="1800">
                <a:solidFill>
                  <a:srgbClr val="000000"/>
                </a:solidFill>
              </a:rPr>
              <a:t>Pentru a acorda copiilor care frecventeazå învățământul simultan, șanse egale de dezvoltare cu ale celorlalți, ar trebui să intervenim cu schimbări, astfel încât:</a:t>
            </a:r>
          </a:p>
          <a:p>
            <a:pPr algn="just">
              <a:spcBef>
                <a:spcPts val="1200"/>
              </a:spcBef>
              <a:buClr>
                <a:srgbClr val="000000"/>
              </a:buClr>
              <a:buSzPts val="1100"/>
              <a:buFontTx/>
              <a:buNone/>
            </a:pPr>
            <a:r>
              <a:rPr lang="ro-RO" altLang="en-US" sz="1800">
                <a:solidFill>
                  <a:srgbClr val="000000"/>
                </a:solidFill>
              </a:rPr>
              <a:t>■ demersul didactic să fie organizat în funcție de </a:t>
            </a:r>
            <a:r>
              <a:rPr lang="ro-RO" altLang="en-US" sz="1800" b="1">
                <a:solidFill>
                  <a:srgbClr val="000000"/>
                </a:solidFill>
              </a:rPr>
              <a:t>nevoile</a:t>
            </a:r>
            <a:r>
              <a:rPr lang="ro-RO" altLang="en-US" sz="1800">
                <a:solidFill>
                  <a:srgbClr val="000000"/>
                </a:solidFill>
              </a:rPr>
              <a:t> și </a:t>
            </a:r>
            <a:r>
              <a:rPr lang="ro-RO" altLang="en-US" sz="1800" b="1">
                <a:solidFill>
                  <a:srgbClr val="000000"/>
                </a:solidFill>
              </a:rPr>
              <a:t>interesele </a:t>
            </a:r>
            <a:r>
              <a:rPr lang="ro-RO" altLang="en-US" sz="1800">
                <a:solidFill>
                  <a:srgbClr val="000000"/>
                </a:solidFill>
              </a:rPr>
              <a:t>acestora (ceea ce înseamnå o bună cunoaștere a copiilor și o urmărire atentă a progresului fiecăruia), combinând optim tipurile de strategii didactice;</a:t>
            </a:r>
          </a:p>
          <a:p>
            <a:pPr algn="just">
              <a:spcBef>
                <a:spcPts val="1200"/>
              </a:spcBef>
              <a:buClr>
                <a:srgbClr val="000000"/>
              </a:buClr>
              <a:buSzPts val="1100"/>
              <a:buFontTx/>
              <a:buNone/>
            </a:pPr>
            <a:r>
              <a:rPr lang="ro-RO" altLang="en-US" sz="1800">
                <a:solidFill>
                  <a:srgbClr val="000000"/>
                </a:solidFill>
              </a:rPr>
              <a:t> ■ timpul petrecut la școală să fie folosit extrem de eficient (mai ales că o mare parte îl reprezintå </a:t>
            </a:r>
            <a:r>
              <a:rPr lang="ro-RO" altLang="en-US" sz="1800" b="1">
                <a:solidFill>
                  <a:srgbClr val="000000"/>
                </a:solidFill>
              </a:rPr>
              <a:t>activitatea independentă</a:t>
            </a:r>
            <a:r>
              <a:rPr lang="ro-RO" altLang="en-US" sz="1800">
                <a:solidFill>
                  <a:srgbClr val="000000"/>
                </a:solidFill>
              </a:rPr>
              <a:t>); învățătorul trebuie să pregăteascå minuțios lecția ca atare și în mod special conținutul activității independente a elevilor și să gândeascå</a:t>
            </a:r>
            <a:r>
              <a:rPr lang="ro-RO" altLang="en-US" sz="1800" b="1">
                <a:solidFill>
                  <a:srgbClr val="000000"/>
                </a:solidFill>
              </a:rPr>
              <a:t> unitar</a:t>
            </a:r>
            <a:r>
              <a:rPr lang="ro-RO" altLang="en-US" sz="1800">
                <a:solidFill>
                  <a:srgbClr val="000000"/>
                </a:solidFill>
              </a:rPr>
              <a:t> atunci când planificå conținuturile din programă (de obicei planificările și proiectările se lucreazå separat, pentru fiecare clasă în parte și apoi se lipesc).</a:t>
            </a:r>
          </a:p>
          <a:p>
            <a:pPr>
              <a:spcBef>
                <a:spcPts val="1200"/>
              </a:spcBef>
              <a:spcAft>
                <a:spcPts val="1200"/>
              </a:spcAft>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childTnLst>
                          </p:cTn>
                        </p:par>
                        <p:par>
                          <p:cTn id="10" fill="hold" nodeType="afterGroup">
                            <p:stCondLst>
                              <p:cond delay="950"/>
                            </p:stCondLst>
                            <p:childTnLst>
                              <p:par>
                                <p:cTn id="11" presetID="50" presetClass="entr" presetSubtype="0" decel="100000" fill="hold" grpId="0" nodeType="after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
        <p:nvSpPr>
          <p:cNvPr id="3" name="Google Shape;177;p32"/>
          <p:cNvSpPr txBox="1"/>
          <p:nvPr/>
        </p:nvSpPr>
        <p:spPr>
          <a:xfrm>
            <a:off x="1447882" y="1295456"/>
            <a:ext cx="7150052" cy="1341876"/>
          </a:xfrm>
          <a:prstGeom prst="rect">
            <a:avLst/>
          </a:prstGeom>
          <a:noFill/>
          <a:ln>
            <a:noFill/>
          </a:ln>
        </p:spPr>
        <p:txBody>
          <a:bodyPr spcFirstLastPara="1" lIns="91425" tIns="91425" rIns="91425" bIns="91425">
            <a:spAutoFit/>
          </a:bodyPr>
          <a:lstStyle/>
          <a:p>
            <a:pPr algn="just">
              <a:lnSpc>
                <a:spcPct val="115000"/>
              </a:lnSpc>
              <a:spcBef>
                <a:spcPts val="1200"/>
              </a:spcBef>
              <a:spcAft>
                <a:spcPts val="1200"/>
              </a:spcAft>
              <a:defRPr/>
            </a:pPr>
            <a:r>
              <a:rPr lang="ro" b="1" u="sng" dirty="0">
                <a:highlight>
                  <a:srgbClr val="FFFFFF"/>
                </a:highlight>
                <a:latin typeface="+mn-lt"/>
                <a:ea typeface="Times New Roman"/>
                <a:cs typeface="Times New Roman"/>
                <a:sym typeface="Times New Roman"/>
              </a:rPr>
              <a:t>Programele școlare valabile</a:t>
            </a:r>
            <a:r>
              <a:rPr lang="ro" dirty="0">
                <a:highlight>
                  <a:srgbClr val="FFFFFF"/>
                </a:highlight>
                <a:latin typeface="+mn-lt"/>
                <a:ea typeface="Times New Roman"/>
                <a:cs typeface="Times New Roman"/>
                <a:sym typeface="Times New Roman"/>
              </a:rPr>
              <a:t> sunt cele folosite și în învățământul tradițional </a:t>
            </a:r>
            <a:r>
              <a:rPr lang="ro" dirty="0">
                <a:highlight>
                  <a:srgbClr val="FFFFFF"/>
                </a:highlight>
                <a:uFill>
                  <a:noFill/>
                </a:uFill>
                <a:latin typeface="+mn-lt"/>
                <a:ea typeface="Times New Roman"/>
                <a:cs typeface="Times New Roman"/>
                <a:sym typeface="Times New Roman"/>
                <a:hlinkClick r:id="rId2">
                  <a:extLst>
                    <a:ext uri="{A12FA001-AC4F-418D-AE19-62706E023703}"/>
                  </a:extLst>
                </a:hlinkClick>
              </a:rPr>
              <a:t> </a:t>
            </a:r>
            <a:r>
              <a:rPr lang="ro" u="sng" dirty="0">
                <a:highlight>
                  <a:srgbClr val="FFFFFF"/>
                </a:highlight>
                <a:latin typeface="+mn-lt"/>
                <a:ea typeface="Times New Roman"/>
                <a:cs typeface="Times New Roman"/>
                <a:sym typeface="Times New Roman"/>
                <a:hlinkClick r:id="rId2"/>
              </a:rPr>
              <a:t>http://programe.ise.ro/</a:t>
            </a:r>
            <a:endParaRPr u="sng" dirty="0">
              <a:highlight>
                <a:srgbClr val="FFFFFF"/>
              </a:highlight>
              <a:latin typeface="+mn-lt"/>
              <a:ea typeface="Times New Roman"/>
              <a:cs typeface="Times New Roman"/>
              <a:sym typeface="Times New Roman"/>
            </a:endParaRPr>
          </a:p>
        </p:txBody>
      </p:sp>
      <p:sp>
        <p:nvSpPr>
          <p:cNvPr id="4" name="Rectangle 3"/>
          <p:cNvSpPr/>
          <p:nvPr/>
        </p:nvSpPr>
        <p:spPr>
          <a:xfrm>
            <a:off x="1447882" y="2514624"/>
            <a:ext cx="7150052" cy="2640723"/>
          </a:xfrm>
          <a:prstGeom prst="rect">
            <a:avLst/>
          </a:prstGeom>
        </p:spPr>
        <p:txBody>
          <a:bodyPr>
            <a:spAutoFit/>
          </a:bodyPr>
          <a:lstStyle/>
          <a:p>
            <a:pPr algn="just">
              <a:lnSpc>
                <a:spcPct val="115000"/>
              </a:lnSpc>
              <a:spcBef>
                <a:spcPts val="1200"/>
              </a:spcBef>
              <a:spcAft>
                <a:spcPts val="1200"/>
              </a:spcAft>
              <a:defRPr/>
            </a:pPr>
            <a:r>
              <a:rPr lang="ro-RO" b="1" u="sng" dirty="0">
                <a:highlight>
                  <a:srgbClr val="FFFFFF"/>
                </a:highlight>
                <a:latin typeface="+mn-lt"/>
                <a:ea typeface="Times New Roman"/>
                <a:cs typeface="Times New Roman"/>
                <a:sym typeface="Times New Roman"/>
              </a:rPr>
              <a:t>Planurile cadru în vigoare</a:t>
            </a:r>
            <a:r>
              <a:rPr lang="ro-RO" dirty="0">
                <a:highlight>
                  <a:srgbClr val="FFFFFF"/>
                </a:highlight>
                <a:latin typeface="+mn-lt"/>
                <a:ea typeface="Times New Roman"/>
                <a:cs typeface="Times New Roman"/>
                <a:sym typeface="Times New Roman"/>
              </a:rPr>
              <a:t> sunt reglementate </a:t>
            </a:r>
            <a:r>
              <a:rPr lang="ro-RO" i="1" dirty="0">
                <a:highlight>
                  <a:srgbClr val="FFFFFF"/>
                </a:highlight>
                <a:latin typeface="+mn-lt"/>
                <a:ea typeface="Times New Roman"/>
                <a:cs typeface="Times New Roman"/>
                <a:sym typeface="Times New Roman"/>
              </a:rPr>
              <a:t>prin </a:t>
            </a:r>
            <a:r>
              <a:rPr lang="ro-RO" b="1" i="1" dirty="0">
                <a:highlight>
                  <a:srgbClr val="FFFFFF"/>
                </a:highlight>
                <a:latin typeface="+mn-lt"/>
                <a:ea typeface="Times New Roman"/>
                <a:cs typeface="Times New Roman"/>
                <a:sym typeface="Times New Roman"/>
              </a:rPr>
              <a:t>Ordinul nr. 3371/ 12.03.2013</a:t>
            </a:r>
            <a:r>
              <a:rPr lang="ro-RO" i="1" dirty="0">
                <a:highlight>
                  <a:srgbClr val="FFFFFF"/>
                </a:highlight>
                <a:latin typeface="+mn-lt"/>
                <a:ea typeface="Times New Roman"/>
                <a:cs typeface="Times New Roman"/>
                <a:sym typeface="Times New Roman"/>
              </a:rPr>
              <a:t> privind aprobarea planurilor cadru de învățământ pentru învățământul primar și a Metodologiei privind aplicarea Planurilor cadru de învățământ pentru învățământul primar</a:t>
            </a:r>
            <a:r>
              <a:rPr lang="ro-RO" dirty="0">
                <a:highlight>
                  <a:srgbClr val="FFFFFF"/>
                </a:highlight>
                <a:latin typeface="+mn-lt"/>
                <a:ea typeface="Times New Roman"/>
                <a:cs typeface="Times New Roman"/>
                <a:sym typeface="Times New Roman"/>
              </a:rPr>
              <a:t> </a:t>
            </a:r>
            <a:r>
              <a:rPr lang="ro-RO" dirty="0">
                <a:highlight>
                  <a:srgbClr val="FFFFFF"/>
                </a:highlight>
                <a:uFill>
                  <a:noFill/>
                </a:uFill>
                <a:latin typeface="+mn-lt"/>
                <a:ea typeface="Times New Roman"/>
                <a:cs typeface="Times New Roman"/>
                <a:sym typeface="Times New Roman"/>
                <a:hlinkClick r:id="rId3">
                  <a:extLst>
                    <a:ext uri="{A12FA001-AC4F-418D-AE19-62706E023703}"/>
                  </a:extLst>
                </a:hlinkClick>
              </a:rPr>
              <a:t> </a:t>
            </a:r>
            <a:r>
              <a:rPr lang="ro-RO" u="sng" dirty="0">
                <a:highlight>
                  <a:srgbClr val="FFFFFF"/>
                </a:highlight>
                <a:latin typeface="+mn-lt"/>
                <a:ea typeface="Times New Roman"/>
                <a:cs typeface="Times New Roman"/>
                <a:sym typeface="Times New Roman"/>
                <a:hlinkClick r:id="rId3"/>
              </a:rPr>
              <a:t>http://oldsite.edu.ro/index.php/articles/19600</a:t>
            </a:r>
            <a:endParaRPr lang="ro-RO" u="sng" dirty="0">
              <a:highlight>
                <a:srgbClr val="FFFFFF"/>
              </a:highlight>
              <a:latin typeface="+mn-lt"/>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4;p33"/>
          <p:cNvSpPr txBox="1">
            <a:spLocks/>
          </p:cNvSpPr>
          <p:nvPr/>
        </p:nvSpPr>
        <p:spPr>
          <a:xfrm>
            <a:off x="1447800" y="1905000"/>
            <a:ext cx="7224713" cy="2819400"/>
          </a:xfrm>
          <a:prstGeom prst="rect">
            <a:avLst/>
          </a:prstGeom>
        </p:spPr>
        <p:txBody>
          <a:bodyPr spcFirstLastPara="1" lIns="91425" tIns="91425" rIns="91425" bIns="91425">
            <a:normAutofit fontScale="25000" lnSpcReduction="20000"/>
          </a:bodyPr>
          <a:lst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1200"/>
              </a:spcBef>
              <a:spcAft>
                <a:spcPts val="0"/>
              </a:spcAft>
              <a:buFontTx/>
              <a:buNone/>
              <a:defRPr/>
            </a:pPr>
            <a:r>
              <a:rPr lang="ro-RO" sz="12800" dirty="0" smtClean="0">
                <a:solidFill>
                  <a:schemeClr val="dk1"/>
                </a:solidFill>
              </a:rPr>
              <a:t>Când vorbim despre timp școlar ne referim la:</a:t>
            </a:r>
          </a:p>
          <a:p>
            <a:pPr marL="0" indent="0" algn="just">
              <a:lnSpc>
                <a:spcPct val="115000"/>
              </a:lnSpc>
              <a:spcBef>
                <a:spcPts val="1200"/>
              </a:spcBef>
              <a:spcAft>
                <a:spcPts val="0"/>
              </a:spcAft>
              <a:buFontTx/>
              <a:buNone/>
              <a:defRPr/>
            </a:pPr>
            <a:r>
              <a:rPr lang="ro-RO" sz="12800" dirty="0" smtClean="0">
                <a:solidFill>
                  <a:schemeClr val="dk1"/>
                </a:solidFill>
              </a:rPr>
              <a:t> a</a:t>
            </a:r>
            <a:r>
              <a:rPr lang="ro-RO" sz="12800" b="1" dirty="0" smtClean="0">
                <a:solidFill>
                  <a:schemeClr val="dk1"/>
                </a:solidFill>
              </a:rPr>
              <a:t>) orar;</a:t>
            </a:r>
          </a:p>
          <a:p>
            <a:pPr marL="0" indent="0" algn="just">
              <a:lnSpc>
                <a:spcPct val="115000"/>
              </a:lnSpc>
              <a:spcBef>
                <a:spcPts val="1200"/>
              </a:spcBef>
              <a:spcAft>
                <a:spcPts val="0"/>
              </a:spcAft>
              <a:buFontTx/>
              <a:buNone/>
              <a:defRPr/>
            </a:pPr>
            <a:r>
              <a:rPr lang="ro-RO" sz="12800" dirty="0" smtClean="0">
                <a:solidFill>
                  <a:schemeClr val="dk1"/>
                </a:solidFill>
              </a:rPr>
              <a:t> b) </a:t>
            </a:r>
            <a:r>
              <a:rPr lang="ro-RO" sz="12800" b="1" dirty="0" smtClean="0">
                <a:solidFill>
                  <a:schemeClr val="dk1"/>
                </a:solidFill>
              </a:rPr>
              <a:t>planificare și proiectare</a:t>
            </a:r>
          </a:p>
          <a:p>
            <a:pPr marL="0" indent="0" algn="just">
              <a:lnSpc>
                <a:spcPct val="115000"/>
              </a:lnSpc>
              <a:spcBef>
                <a:spcPts val="1200"/>
              </a:spcBef>
              <a:spcAft>
                <a:spcPts val="1200"/>
              </a:spcAft>
              <a:buFontTx/>
              <a:buNone/>
              <a:defRPr/>
            </a:pPr>
            <a:endParaRPr lang="en-US" dirty="0"/>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189;p34"/>
          <p:cNvSpPr>
            <a:spLocks noGrp="1"/>
          </p:cNvSpPr>
          <p:nvPr>
            <p:ph type="ctrTitle"/>
          </p:nvPr>
        </p:nvSpPr>
        <p:spPr>
          <a:xfrm>
            <a:off x="311150" y="1001713"/>
            <a:ext cx="8521700" cy="695325"/>
          </a:xfrm>
        </p:spPr>
        <p:txBody>
          <a:bodyPr lIns="91425" tIns="91425" rIns="91425" bIns="91425"/>
          <a:lstStyle/>
          <a:p>
            <a:r>
              <a:rPr lang="en-US" altLang="en-US" sz="1700" smtClean="0"/>
              <a:t>Cum realizăm orarul?</a:t>
            </a:r>
          </a:p>
        </p:txBody>
      </p:sp>
      <p:sp>
        <p:nvSpPr>
          <p:cNvPr id="190" name="Google Shape;190;p34"/>
          <p:cNvSpPr txBox="1">
            <a:spLocks noGrp="1"/>
          </p:cNvSpPr>
          <p:nvPr>
            <p:ph type="subTitle" idx="1"/>
          </p:nvPr>
        </p:nvSpPr>
        <p:spPr>
          <a:xfrm>
            <a:off x="1352550" y="1143000"/>
            <a:ext cx="7461250" cy="4953000"/>
          </a:xfrm>
        </p:spPr>
        <p:txBody>
          <a:bodyPr spcFirstLastPara="1" lIns="91425" tIns="91425" rIns="91425" bIns="91425">
            <a:normAutofit fontScale="25000" lnSpcReduction="20000"/>
          </a:bodyPr>
          <a:lstStyle/>
          <a:p>
            <a:pPr algn="just">
              <a:lnSpc>
                <a:spcPct val="115000"/>
              </a:lnSpc>
              <a:spcBef>
                <a:spcPts val="1200"/>
              </a:spcBef>
              <a:spcAft>
                <a:spcPts val="0"/>
              </a:spcAft>
              <a:buClr>
                <a:schemeClr val="dk1"/>
              </a:buClr>
              <a:buSzPts val="275"/>
              <a:defRPr/>
            </a:pPr>
            <a:r>
              <a:rPr lang="ro" sz="8000" dirty="0">
                <a:solidFill>
                  <a:schemeClr val="dk1"/>
                </a:solidFill>
              </a:rPr>
              <a:t>De cele mai multe ori se preferă (impune) eșalonarea duratei cursurilor pe parcursul a cinci, șase ore, clasele grupându-se (de exemplu) astfel:</a:t>
            </a:r>
            <a:endParaRPr sz="8000" dirty="0">
              <a:solidFill>
                <a:schemeClr val="dk1"/>
              </a:solidFill>
            </a:endParaRPr>
          </a:p>
          <a:p>
            <a:pPr algn="just">
              <a:lnSpc>
                <a:spcPct val="115000"/>
              </a:lnSpc>
              <a:spcBef>
                <a:spcPts val="1200"/>
              </a:spcBef>
              <a:spcAft>
                <a:spcPts val="0"/>
              </a:spcAft>
              <a:buClr>
                <a:schemeClr val="dk1"/>
              </a:buClr>
              <a:buSzPts val="275"/>
              <a:defRPr/>
            </a:pPr>
            <a:r>
              <a:rPr lang="ro" sz="8000" b="1" dirty="0">
                <a:solidFill>
                  <a:schemeClr val="dk1"/>
                </a:solidFill>
              </a:rPr>
              <a:t>varianta I</a:t>
            </a:r>
            <a:r>
              <a:rPr lang="ro" sz="8000" dirty="0">
                <a:solidFill>
                  <a:schemeClr val="dk1"/>
                </a:solidFill>
              </a:rPr>
              <a:t> – </a:t>
            </a:r>
            <a:r>
              <a:rPr lang="ro" sz="8000" b="1" dirty="0">
                <a:solidFill>
                  <a:srgbClr val="0000FF"/>
                </a:solidFill>
              </a:rPr>
              <a:t>simultan clasele a II-a și a IV-a</a:t>
            </a:r>
            <a:endParaRPr sz="8000" b="1" dirty="0">
              <a:solidFill>
                <a:srgbClr val="0000FF"/>
              </a:solidFill>
            </a:endParaRPr>
          </a:p>
          <a:p>
            <a:pPr algn="just">
              <a:lnSpc>
                <a:spcPct val="115000"/>
              </a:lnSpc>
              <a:spcBef>
                <a:spcPts val="1200"/>
              </a:spcBef>
              <a:spcAft>
                <a:spcPts val="0"/>
              </a:spcAft>
              <a:buClr>
                <a:schemeClr val="dk1"/>
              </a:buClr>
              <a:buSzPts val="275"/>
              <a:defRPr/>
            </a:pPr>
            <a:r>
              <a:rPr lang="ro" sz="8000" dirty="0">
                <a:solidFill>
                  <a:schemeClr val="dk1"/>
                </a:solidFill>
              </a:rPr>
              <a:t>■ între orele   8.00-10.00 – clasa a II-a;</a:t>
            </a:r>
            <a:endParaRPr sz="8000" dirty="0">
              <a:solidFill>
                <a:schemeClr val="dk1"/>
              </a:solidFill>
            </a:endParaRPr>
          </a:p>
          <a:p>
            <a:pPr algn="just">
              <a:lnSpc>
                <a:spcPct val="115000"/>
              </a:lnSpc>
              <a:spcBef>
                <a:spcPts val="1200"/>
              </a:spcBef>
              <a:spcAft>
                <a:spcPts val="0"/>
              </a:spcAft>
              <a:buClr>
                <a:schemeClr val="dk1"/>
              </a:buClr>
              <a:buSzPts val="275"/>
              <a:defRPr/>
            </a:pPr>
            <a:r>
              <a:rPr lang="ro" sz="8000" dirty="0">
                <a:solidFill>
                  <a:schemeClr val="dk1"/>
                </a:solidFill>
              </a:rPr>
              <a:t> ■ între orele 10.00-12.00 – clasele a II-a și a IV-a</a:t>
            </a:r>
            <a:endParaRPr sz="8000" dirty="0">
              <a:solidFill>
                <a:schemeClr val="dk1"/>
              </a:solidFill>
            </a:endParaRPr>
          </a:p>
          <a:p>
            <a:pPr algn="just">
              <a:lnSpc>
                <a:spcPct val="115000"/>
              </a:lnSpc>
              <a:spcBef>
                <a:spcPts val="1200"/>
              </a:spcBef>
              <a:spcAft>
                <a:spcPts val="0"/>
              </a:spcAft>
              <a:buClr>
                <a:schemeClr val="dk1"/>
              </a:buClr>
              <a:buSzPts val="275"/>
              <a:defRPr/>
            </a:pPr>
            <a:r>
              <a:rPr lang="ro" sz="8000" dirty="0">
                <a:solidFill>
                  <a:schemeClr val="dk1"/>
                </a:solidFill>
              </a:rPr>
              <a:t> ■ între orele 12.00-14.00 – clasa a IV-a</a:t>
            </a:r>
            <a:endParaRPr sz="8000" b="1" dirty="0">
              <a:solidFill>
                <a:schemeClr val="dk1"/>
              </a:solidFill>
            </a:endParaRPr>
          </a:p>
          <a:p>
            <a:pPr algn="just">
              <a:lnSpc>
                <a:spcPct val="115000"/>
              </a:lnSpc>
              <a:spcBef>
                <a:spcPts val="1200"/>
              </a:spcBef>
              <a:spcAft>
                <a:spcPts val="0"/>
              </a:spcAft>
              <a:buClr>
                <a:schemeClr val="dk1"/>
              </a:buClr>
              <a:buSzPts val="275"/>
              <a:defRPr/>
            </a:pPr>
            <a:r>
              <a:rPr lang="ro" sz="8000" b="1" dirty="0">
                <a:solidFill>
                  <a:schemeClr val="dk1"/>
                </a:solidFill>
              </a:rPr>
              <a:t>varianta II – </a:t>
            </a:r>
            <a:r>
              <a:rPr lang="ro" sz="8000" b="1" dirty="0">
                <a:solidFill>
                  <a:srgbClr val="FF0000"/>
                </a:solidFill>
              </a:rPr>
              <a:t>simultan CP, clasa I, a II-a, a III-a și a IV-a</a:t>
            </a:r>
            <a:endParaRPr sz="8000" b="1" dirty="0">
              <a:solidFill>
                <a:srgbClr val="FF0000"/>
              </a:solidFill>
            </a:endParaRPr>
          </a:p>
          <a:p>
            <a:pPr algn="just">
              <a:lnSpc>
                <a:spcPct val="115000"/>
              </a:lnSpc>
              <a:spcBef>
                <a:spcPts val="1200"/>
              </a:spcBef>
              <a:spcAft>
                <a:spcPts val="0"/>
              </a:spcAft>
              <a:buClr>
                <a:schemeClr val="dk1"/>
              </a:buClr>
              <a:buSzPts val="275"/>
              <a:defRPr/>
            </a:pPr>
            <a:r>
              <a:rPr lang="ro" sz="8000" dirty="0">
                <a:solidFill>
                  <a:schemeClr val="dk1"/>
                </a:solidFill>
              </a:rPr>
              <a:t> ■ între orele 8.00-10.00 –CP, clasa I și a III-a;</a:t>
            </a:r>
            <a:endParaRPr sz="8000" dirty="0">
              <a:solidFill>
                <a:schemeClr val="dk1"/>
              </a:solidFill>
            </a:endParaRPr>
          </a:p>
          <a:p>
            <a:pPr algn="just">
              <a:lnSpc>
                <a:spcPct val="115000"/>
              </a:lnSpc>
              <a:spcBef>
                <a:spcPts val="1200"/>
              </a:spcBef>
              <a:spcAft>
                <a:spcPts val="0"/>
              </a:spcAft>
              <a:buClr>
                <a:schemeClr val="dk1"/>
              </a:buClr>
              <a:buSzPts val="275"/>
              <a:defRPr/>
            </a:pPr>
            <a:r>
              <a:rPr lang="ro" sz="8000" dirty="0">
                <a:solidFill>
                  <a:schemeClr val="dk1"/>
                </a:solidFill>
              </a:rPr>
              <a:t> ■ între orele 10.00-12.00 – toate cele cinci clase;</a:t>
            </a:r>
            <a:endParaRPr sz="8000" dirty="0">
              <a:solidFill>
                <a:schemeClr val="dk1"/>
              </a:solidFill>
            </a:endParaRPr>
          </a:p>
          <a:p>
            <a:pPr algn="just">
              <a:lnSpc>
                <a:spcPct val="115000"/>
              </a:lnSpc>
              <a:spcBef>
                <a:spcPts val="1200"/>
              </a:spcBef>
              <a:spcAft>
                <a:spcPts val="0"/>
              </a:spcAft>
              <a:buClr>
                <a:schemeClr val="dk1"/>
              </a:buClr>
              <a:buSzPts val="275"/>
              <a:defRPr/>
            </a:pPr>
            <a:r>
              <a:rPr lang="ro" sz="8000" dirty="0">
                <a:solidFill>
                  <a:schemeClr val="dk1"/>
                </a:solidFill>
              </a:rPr>
              <a:t> ■ între orele 12.00-14.00 – clasele a II-a și a IV-a.</a:t>
            </a:r>
            <a:endParaRPr sz="8000" dirty="0">
              <a:solidFill>
                <a:schemeClr val="dk1"/>
              </a:solidFill>
            </a:endParaRPr>
          </a:p>
          <a:p>
            <a:pPr algn="l">
              <a:spcBef>
                <a:spcPts val="1200"/>
              </a:spcBef>
              <a:spcAft>
                <a:spcPts val="0"/>
              </a:spcAft>
              <a:defRPr/>
            </a:pPr>
            <a:endParaRPr dirty="0"/>
          </a:p>
        </p:txBody>
      </p:sp>
      <p:sp>
        <p:nvSpPr>
          <p:cNvPr id="4"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Google Shape;195;p35"/>
          <p:cNvSpPr txBox="1">
            <a:spLocks noGrp="1"/>
          </p:cNvSpPr>
          <p:nvPr>
            <p:ph type="title"/>
          </p:nvPr>
        </p:nvSpPr>
        <p:spPr>
          <a:xfrm>
            <a:off x="1474788" y="990600"/>
            <a:ext cx="7391400" cy="5181600"/>
          </a:xfrm>
        </p:spPr>
        <p:txBody>
          <a:bodyPr spcFirstLastPara="1" lIns="91425" tIns="91425" rIns="91425" bIns="91425" anchor="t">
            <a:noAutofit/>
          </a:bodyPr>
          <a:lstStyle/>
          <a:p>
            <a:pPr algn="just">
              <a:lnSpc>
                <a:spcPct val="115000"/>
              </a:lnSpc>
              <a:spcBef>
                <a:spcPts val="1200"/>
              </a:spcBef>
              <a:spcAft>
                <a:spcPts val="0"/>
              </a:spcAft>
              <a:buClr>
                <a:schemeClr val="dk1"/>
              </a:buClr>
              <a:buSzPts val="990"/>
              <a:defRPr/>
            </a:pPr>
            <a:r>
              <a:rPr lang="ro" b="1" dirty="0">
                <a:solidFill>
                  <a:schemeClr val="tx1"/>
                </a:solidFill>
                <a:latin typeface="+mn-lt"/>
              </a:rPr>
              <a:t>varianta III</a:t>
            </a:r>
            <a:r>
              <a:rPr lang="ro" dirty="0">
                <a:solidFill>
                  <a:schemeClr val="tx1"/>
                </a:solidFill>
                <a:latin typeface="+mn-lt"/>
              </a:rPr>
              <a:t> –</a:t>
            </a:r>
            <a:r>
              <a:rPr lang="ro" b="1" dirty="0">
                <a:solidFill>
                  <a:schemeClr val="tx1"/>
                </a:solidFill>
                <a:latin typeface="+mn-lt"/>
              </a:rPr>
              <a:t> </a:t>
            </a:r>
            <a:r>
              <a:rPr lang="ro" b="1" dirty="0">
                <a:solidFill>
                  <a:srgbClr val="FF0000"/>
                </a:solidFill>
                <a:latin typeface="+mn-lt"/>
              </a:rPr>
              <a:t>simultan clasele I, a II-a, a III-a și a IV-a</a:t>
            </a:r>
            <a:r>
              <a:rPr b="1" dirty="0">
                <a:solidFill>
                  <a:srgbClr val="FF0000"/>
                </a:solidFill>
                <a:latin typeface="+mn-lt"/>
              </a:rPr>
              <a:t/>
            </a:r>
            <a:br>
              <a:rPr b="1" dirty="0">
                <a:solidFill>
                  <a:srgbClr val="FF0000"/>
                </a:solidFill>
                <a:latin typeface="+mn-lt"/>
              </a:rPr>
            </a:br>
            <a:r>
              <a:rPr lang="ro" dirty="0">
                <a:solidFill>
                  <a:schemeClr val="tx1"/>
                </a:solidFill>
                <a:latin typeface="+mn-lt"/>
              </a:rPr>
              <a:t>■ între orele 8.00-10.00 – clasele I și a III-a;</a:t>
            </a:r>
            <a:r>
              <a:rPr dirty="0">
                <a:solidFill>
                  <a:schemeClr val="tx1"/>
                </a:solidFill>
                <a:latin typeface="+mn-lt"/>
              </a:rPr>
              <a:t/>
            </a:r>
            <a:br>
              <a:rPr dirty="0">
                <a:solidFill>
                  <a:schemeClr val="tx1"/>
                </a:solidFill>
                <a:latin typeface="+mn-lt"/>
              </a:rPr>
            </a:br>
            <a:r>
              <a:rPr lang="ro" dirty="0">
                <a:solidFill>
                  <a:schemeClr val="tx1"/>
                </a:solidFill>
                <a:latin typeface="+mn-lt"/>
              </a:rPr>
              <a:t>■ între orele 10.00-12.00 – clasele a II-a și a IV-a;</a:t>
            </a:r>
            <a:r>
              <a:rPr dirty="0">
                <a:solidFill>
                  <a:schemeClr val="tx1"/>
                </a:solidFill>
                <a:latin typeface="+mn-lt"/>
              </a:rPr>
              <a:t/>
            </a:r>
            <a:br>
              <a:rPr dirty="0">
                <a:solidFill>
                  <a:schemeClr val="tx1"/>
                </a:solidFill>
                <a:latin typeface="+mn-lt"/>
              </a:rPr>
            </a:br>
            <a:r>
              <a:rPr lang="ro" dirty="0">
                <a:solidFill>
                  <a:schemeClr val="tx1"/>
                </a:solidFill>
                <a:latin typeface="+mn-lt"/>
              </a:rPr>
              <a:t>■ între orele 12.00-14.00 – două sau trei  clase</a:t>
            </a:r>
            <a:r>
              <a:rPr lang="ro" dirty="0" smtClean="0">
                <a:solidFill>
                  <a:schemeClr val="tx1"/>
                </a:solidFill>
                <a:latin typeface="+mn-lt"/>
              </a:rPr>
              <a:t>.</a:t>
            </a:r>
            <a:r>
              <a:rPr dirty="0">
                <a:solidFill>
                  <a:schemeClr val="tx1"/>
                </a:solidFill>
                <a:latin typeface="+mn-lt"/>
              </a:rPr>
              <a:t/>
            </a:r>
            <a:br>
              <a:rPr dirty="0">
                <a:solidFill>
                  <a:schemeClr val="tx1"/>
                </a:solidFill>
                <a:latin typeface="+mn-lt"/>
              </a:rPr>
            </a:br>
            <a:r>
              <a:rPr lang="ro" dirty="0">
                <a:solidFill>
                  <a:schemeClr val="tx1"/>
                </a:solidFill>
                <a:latin typeface="+mn-lt"/>
              </a:rPr>
              <a:t>În alcătuirea orarului se va lua în considerare specificul obiectelor de învăţământ, respectiv specificul conţinuturilor acestora, specific care poate oferi posibilităţi mai mari sau mai mici de a concepe teme variate pentru </a:t>
            </a:r>
            <a:r>
              <a:rPr lang="ro" u="sng" dirty="0">
                <a:solidFill>
                  <a:schemeClr val="tx1"/>
                </a:solidFill>
                <a:latin typeface="+mn-lt"/>
              </a:rPr>
              <a:t>munca independentă</a:t>
            </a:r>
            <a:r>
              <a:rPr lang="ro" dirty="0">
                <a:solidFill>
                  <a:schemeClr val="tx1"/>
                </a:solidFill>
                <a:latin typeface="+mn-lt"/>
              </a:rPr>
              <a:t>.</a:t>
            </a:r>
            <a:r>
              <a:rPr dirty="0">
                <a:solidFill>
                  <a:schemeClr val="tx1"/>
                </a:solidFill>
                <a:latin typeface="+mn-lt"/>
              </a:rPr>
              <a:t/>
            </a:r>
            <a:br>
              <a:rPr dirty="0">
                <a:solidFill>
                  <a:schemeClr val="tx1"/>
                </a:solidFill>
                <a:latin typeface="+mn-lt"/>
              </a:rPr>
            </a:br>
            <a:r>
              <a:rPr dirty="0"/>
              <a:t/>
            </a:r>
            <a:br>
              <a:rPr dirty="0"/>
            </a:br>
            <a:endParaRPr dirty="0"/>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200;p36"/>
          <p:cNvSpPr txBox="1">
            <a:spLocks noGrp="1"/>
          </p:cNvSpPr>
          <p:nvPr>
            <p:ph type="title"/>
          </p:nvPr>
        </p:nvSpPr>
        <p:spPr>
          <a:xfrm>
            <a:off x="1277938" y="908050"/>
            <a:ext cx="7704137" cy="1143000"/>
          </a:xfrm>
        </p:spPr>
        <p:txBody>
          <a:bodyPr spcFirstLastPara="1" lIns="91425" tIns="91425" rIns="91425" bIns="91425" anchor="t">
            <a:noAutofit/>
          </a:bodyPr>
          <a:lstStyle/>
          <a:p>
            <a:pPr algn="just">
              <a:lnSpc>
                <a:spcPct val="115000"/>
              </a:lnSpc>
              <a:spcBef>
                <a:spcPts val="1200"/>
              </a:spcBef>
              <a:spcAft>
                <a:spcPts val="0"/>
              </a:spcAft>
              <a:buClr>
                <a:schemeClr val="dk1"/>
              </a:buClr>
              <a:buSzPts val="990"/>
              <a:defRPr/>
            </a:pPr>
            <a:r>
              <a:rPr lang="ro" sz="1400" dirty="0">
                <a:solidFill>
                  <a:schemeClr val="tx1"/>
                </a:solidFill>
                <a:latin typeface="+mn-lt"/>
              </a:rPr>
              <a:t>În condiţiile activităţii simultane se întâlnesc preponderent trei cazuri specifice de îmbinare a tipurilor de lecţie</a:t>
            </a:r>
            <a:r>
              <a:rPr lang="ro" sz="1400" dirty="0" smtClean="0">
                <a:solidFill>
                  <a:schemeClr val="tx1"/>
                </a:solidFill>
                <a:latin typeface="+mn-lt"/>
              </a:rPr>
              <a:t>:</a:t>
            </a:r>
            <a:r>
              <a:rPr sz="1400" b="1" dirty="0">
                <a:solidFill>
                  <a:schemeClr val="tx1"/>
                </a:solidFill>
                <a:latin typeface="+mn-lt"/>
              </a:rPr>
              <a:t/>
            </a:r>
            <a:br>
              <a:rPr sz="1400" b="1" dirty="0">
                <a:solidFill>
                  <a:schemeClr val="tx1"/>
                </a:solidFill>
                <a:latin typeface="+mn-lt"/>
              </a:rPr>
            </a:br>
            <a:r>
              <a:rPr lang="ro" sz="1400" b="1" dirty="0">
                <a:solidFill>
                  <a:srgbClr val="FF0000"/>
                </a:solidFill>
                <a:latin typeface="+mn-lt"/>
              </a:rPr>
              <a:t>Cazul I</a:t>
            </a:r>
            <a:r>
              <a:rPr lang="ro" sz="1400" dirty="0">
                <a:solidFill>
                  <a:schemeClr val="tx1"/>
                </a:solidFill>
                <a:latin typeface="+mn-lt"/>
              </a:rPr>
              <a:t> – când la ambele clase se desfăşoară </a:t>
            </a:r>
            <a:r>
              <a:rPr lang="ro" sz="1400" b="1" dirty="0">
                <a:solidFill>
                  <a:schemeClr val="tx1"/>
                </a:solidFill>
                <a:latin typeface="+mn-lt"/>
              </a:rPr>
              <a:t>lecţii de dobândire de noi cunoştinţe</a:t>
            </a:r>
            <a:r>
              <a:rPr sz="1400" b="1" dirty="0">
                <a:solidFill>
                  <a:schemeClr val="tx1"/>
                </a:solidFill>
                <a:latin typeface="+mn-lt"/>
              </a:rPr>
              <a:t/>
            </a:r>
            <a:br>
              <a:rPr sz="1400" b="1" dirty="0">
                <a:solidFill>
                  <a:schemeClr val="tx1"/>
                </a:solidFill>
                <a:latin typeface="+mn-lt"/>
              </a:rPr>
            </a:br>
            <a:endParaRPr sz="2520" dirty="0">
              <a:solidFill>
                <a:schemeClr val="tx1"/>
              </a:solidFill>
              <a:latin typeface="+mn-lt"/>
            </a:endParaRPr>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graphicFrame>
        <p:nvGraphicFramePr>
          <p:cNvPr id="4" name="Google Shape;205;p37"/>
          <p:cNvGraphicFramePr/>
          <p:nvPr/>
        </p:nvGraphicFramePr>
        <p:xfrm>
          <a:off x="1099009" y="2209832"/>
          <a:ext cx="8018325" cy="4164150"/>
        </p:xfrm>
        <a:graphic>
          <a:graphicData uri="http://schemas.openxmlformats.org/drawingml/2006/table">
            <a:tbl>
              <a:tblPr>
                <a:noFill/>
              </a:tblPr>
              <a:tblGrid>
                <a:gridCol w="1809750">
                  <a:extLst>
                    <a:ext uri="{9D8B030D-6E8A-4147-A177-3AD203B41FA5}">
                      <a16:colId xmlns:a16="http://schemas.microsoft.com/office/drawing/2014/main" xmlns="" val="20000"/>
                    </a:ext>
                  </a:extLst>
                </a:gridCol>
                <a:gridCol w="1042425">
                  <a:extLst>
                    <a:ext uri="{9D8B030D-6E8A-4147-A177-3AD203B41FA5}">
                      <a16:colId xmlns:a16="http://schemas.microsoft.com/office/drawing/2014/main" xmlns="" val="20001"/>
                    </a:ext>
                  </a:extLst>
                </a:gridCol>
                <a:gridCol w="2577075">
                  <a:extLst>
                    <a:ext uri="{9D8B030D-6E8A-4147-A177-3AD203B41FA5}">
                      <a16:colId xmlns:a16="http://schemas.microsoft.com/office/drawing/2014/main" xmlns="" val="20002"/>
                    </a:ext>
                  </a:extLst>
                </a:gridCol>
                <a:gridCol w="2589075">
                  <a:extLst>
                    <a:ext uri="{9D8B030D-6E8A-4147-A177-3AD203B41FA5}">
                      <a16:colId xmlns:a16="http://schemas.microsoft.com/office/drawing/2014/main" xmlns="" val="20003"/>
                    </a:ext>
                  </a:extLst>
                </a:gridCol>
              </a:tblGrid>
              <a:tr h="381000">
                <a:tc gridSpan="2">
                  <a:txBody>
                    <a:bodyPr/>
                    <a:lstStyle/>
                    <a:p>
                      <a:pPr marL="0" lvl="0" indent="0" algn="just" rtl="0">
                        <a:lnSpc>
                          <a:spcPct val="115000"/>
                        </a:lnSpc>
                        <a:spcBef>
                          <a:spcPts val="1200"/>
                        </a:spcBef>
                        <a:spcAft>
                          <a:spcPts val="0"/>
                        </a:spcAft>
                        <a:buNone/>
                      </a:pPr>
                      <a:r>
                        <a:rPr lang="ro"/>
                        <a:t>Timpul afectat</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just" rtl="0">
                        <a:lnSpc>
                          <a:spcPct val="115000"/>
                        </a:lnSpc>
                        <a:spcBef>
                          <a:spcPts val="1200"/>
                        </a:spcBef>
                        <a:spcAft>
                          <a:spcPts val="0"/>
                        </a:spcAft>
                        <a:buNone/>
                      </a:pPr>
                      <a:r>
                        <a:rPr lang="ro"/>
                        <a:t>Clasa a 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Clasa a IV-a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381000">
                <a:tc gridSpan="2">
                  <a:txBody>
                    <a:bodyPr/>
                    <a:lstStyle/>
                    <a:p>
                      <a:pPr marL="0" lvl="0" indent="0" algn="just" rtl="0">
                        <a:lnSpc>
                          <a:spcPct val="115000"/>
                        </a:lnSpc>
                        <a:spcBef>
                          <a:spcPts val="1200"/>
                        </a:spcBef>
                        <a:spcAft>
                          <a:spcPts val="0"/>
                        </a:spcAft>
                        <a:buNone/>
                      </a:pPr>
                      <a:r>
                        <a:rPr lang="ro" sz="900">
                          <a:solidFill>
                            <a:srgbClr val="FF0000"/>
                          </a:solidFill>
                          <a:highlight>
                            <a:srgbClr val="FFFFFF"/>
                          </a:highlight>
                          <a:latin typeface="Times New Roman"/>
                          <a:ea typeface="Times New Roman"/>
                          <a:cs typeface="Times New Roman"/>
                          <a:sym typeface="Times New Roman"/>
                        </a:rPr>
                        <a:t> </a:t>
                      </a:r>
                      <a:endParaRPr sz="900">
                        <a:solidFill>
                          <a:srgbClr val="FF0000"/>
                        </a:solidFill>
                        <a:highlight>
                          <a:srgbClr val="FFFFFF"/>
                        </a:highlight>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lnSpc>
                          <a:spcPct val="115000"/>
                        </a:lnSpc>
                        <a:spcBef>
                          <a:spcPts val="1200"/>
                        </a:spcBef>
                        <a:spcAft>
                          <a:spcPts val="0"/>
                        </a:spcAft>
                        <a:buNone/>
                      </a:pPr>
                      <a:r>
                        <a:rPr lang="ro" dirty="0"/>
                        <a:t>Dobândire de noi cunoştinţe</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dirty="0"/>
                        <a:t>Dobândire de noi cunoştinţe</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381000">
                <a:tc>
                  <a:txBody>
                    <a:bodyPr/>
                    <a:lstStyle/>
                    <a:p>
                      <a:pPr marL="0" lvl="0" indent="0" algn="just" rtl="0">
                        <a:lnSpc>
                          <a:spcPct val="115000"/>
                        </a:lnSpc>
                        <a:spcBef>
                          <a:spcPts val="1200"/>
                        </a:spcBef>
                        <a:spcAft>
                          <a:spcPts val="0"/>
                        </a:spcAft>
                        <a:buNone/>
                      </a:pPr>
                      <a:r>
                        <a:rPr lang="ro"/>
                        <a:t>Etapa I</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10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independentă</a:t>
                      </a:r>
                      <a:r>
                        <a:rPr lang="ro" sz="1100" dirty="0">
                          <a:solidFill>
                            <a:srgbClr val="FF0000"/>
                          </a:solidFill>
                        </a:rPr>
                        <a:t> </a:t>
                      </a:r>
                      <a:r>
                        <a:rPr lang="ro" sz="1100" dirty="0"/>
                        <a:t>(verificarea cunoştinţelor anterioare sau pregătirea pentru lecţia nouă)</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directă</a:t>
                      </a:r>
                      <a:r>
                        <a:rPr lang="ro" sz="1100" dirty="0">
                          <a:solidFill>
                            <a:srgbClr val="0070C0"/>
                          </a:solidFill>
                        </a:rPr>
                        <a:t> </a:t>
                      </a:r>
                      <a:r>
                        <a:rPr lang="ro" sz="1100" dirty="0"/>
                        <a:t>(verificarea temei de acasă şi îndrumări pentru munca independentă)</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381000">
                <a:tc>
                  <a:txBody>
                    <a:bodyPr/>
                    <a:lstStyle/>
                    <a:p>
                      <a:pPr marL="0" lvl="0" indent="0" algn="just" rtl="0">
                        <a:lnSpc>
                          <a:spcPct val="115000"/>
                        </a:lnSpc>
                        <a:spcBef>
                          <a:spcPts val="1200"/>
                        </a:spcBef>
                        <a:spcAft>
                          <a:spcPts val="0"/>
                        </a:spcAft>
                        <a:buNone/>
                      </a:pPr>
                      <a:r>
                        <a:rPr lang="ro"/>
                        <a:t>Etapa a 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20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directă</a:t>
                      </a:r>
                      <a:r>
                        <a:rPr lang="ro" sz="1100" dirty="0">
                          <a:solidFill>
                            <a:srgbClr val="FF0000"/>
                          </a:solidFill>
                        </a:rPr>
                        <a:t> </a:t>
                      </a:r>
                      <a:r>
                        <a:rPr lang="ro" sz="1100" dirty="0"/>
                        <a:t>(predarea-învăţarea noilor conţinuturi)</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independentă</a:t>
                      </a:r>
                      <a:r>
                        <a:rPr lang="ro" sz="1100" dirty="0">
                          <a:solidFill>
                            <a:srgbClr val="0070C0"/>
                          </a:solidFill>
                        </a:rPr>
                        <a:t> </a:t>
                      </a:r>
                      <a:r>
                        <a:rPr lang="ro" sz="1100" dirty="0"/>
                        <a:t>(exerciţii şi demersuri pentru verificarea, repetarea, investi-garea unor cunoştinţe)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381000">
                <a:tc>
                  <a:txBody>
                    <a:bodyPr/>
                    <a:lstStyle/>
                    <a:p>
                      <a:pPr marL="0" lvl="0" indent="0" algn="just" rtl="0">
                        <a:lnSpc>
                          <a:spcPct val="115000"/>
                        </a:lnSpc>
                        <a:spcBef>
                          <a:spcPts val="1200"/>
                        </a:spcBef>
                        <a:spcAft>
                          <a:spcPts val="0"/>
                        </a:spcAft>
                        <a:buNone/>
                      </a:pPr>
                      <a:r>
                        <a:rPr lang="ro"/>
                        <a:t>Etapa a III-a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15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independentă </a:t>
                      </a:r>
                      <a:r>
                        <a:rPr lang="ro" sz="1100" dirty="0"/>
                        <a:t>(fixarea, consolidarea cunoştinţelor)</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directă</a:t>
                      </a:r>
                      <a:r>
                        <a:rPr lang="ro" sz="1100" dirty="0">
                          <a:solidFill>
                            <a:srgbClr val="0070C0"/>
                          </a:solidFill>
                        </a:rPr>
                        <a:t> </a:t>
                      </a:r>
                      <a:r>
                        <a:rPr lang="ro" sz="1100" dirty="0"/>
                        <a:t>(predarea-învăţarea noilor Conţinuturi)</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381000">
                <a:tc>
                  <a:txBody>
                    <a:bodyPr/>
                    <a:lstStyle/>
                    <a:p>
                      <a:pPr marL="0" lvl="0" indent="0" algn="just" rtl="0">
                        <a:lnSpc>
                          <a:spcPct val="115000"/>
                        </a:lnSpc>
                        <a:spcBef>
                          <a:spcPts val="1200"/>
                        </a:spcBef>
                        <a:spcAft>
                          <a:spcPts val="0"/>
                        </a:spcAft>
                        <a:buNone/>
                      </a:pPr>
                      <a:r>
                        <a:rPr lang="ro"/>
                        <a:t>Etapa a IV-a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dirty="0"/>
                        <a:t>5 min.</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directă</a:t>
                      </a:r>
                      <a:r>
                        <a:rPr lang="ro" sz="1100" dirty="0">
                          <a:solidFill>
                            <a:srgbClr val="FF0000"/>
                          </a:solidFill>
                        </a:rPr>
                        <a:t> </a:t>
                      </a:r>
                      <a:r>
                        <a:rPr lang="ro" sz="1100" dirty="0"/>
                        <a:t>(verificarea temei independente şi repetarea sau consolidarea cunoştinţelor receptate)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independentă</a:t>
                      </a:r>
                      <a:r>
                        <a:rPr lang="ro" sz="1100" dirty="0">
                          <a:solidFill>
                            <a:srgbClr val="0070C0"/>
                          </a:solidFill>
                        </a:rPr>
                        <a:t> </a:t>
                      </a:r>
                      <a:r>
                        <a:rPr lang="ro" sz="1100" dirty="0"/>
                        <a:t>(fixarea, consolidarea noilor cunoştinţelor)</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noChangeArrowheads="1"/>
          </p:cNvSpPr>
          <p:nvPr>
            <p:ph type="title" idx="4294967295"/>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zh-CN" sz="2000" b="1" smtClean="0">
                <a:ea typeface="SimSun" panose="02010600030101010101" pitchFamily="2" charset="-122"/>
              </a:rPr>
              <a:t/>
            </a:r>
            <a:br>
              <a:rPr lang="en-US" altLang="zh-CN" sz="2000" b="1" smtClean="0">
                <a:ea typeface="SimSun" panose="02010600030101010101" pitchFamily="2" charset="-122"/>
              </a:rPr>
            </a:br>
            <a:r>
              <a:rPr lang="en-US" altLang="zh-CN" sz="2000" b="1" smtClean="0">
                <a:ea typeface="SimSun" panose="02010600030101010101" pitchFamily="2" charset="-122"/>
              </a:rPr>
              <a:t>Documente cadru necesare pentru desfășurarea activității în anul școlar 20</a:t>
            </a:r>
            <a:r>
              <a:rPr lang="ro-RO" altLang="zh-CN" sz="2000" b="1" smtClean="0"/>
              <a:t>21</a:t>
            </a:r>
            <a:r>
              <a:rPr lang="en-US" altLang="zh-CN" sz="2000" b="1" smtClean="0">
                <a:ea typeface="SimSun" panose="02010600030101010101" pitchFamily="2" charset="-122"/>
              </a:rPr>
              <a:t> - 20</a:t>
            </a:r>
            <a:r>
              <a:rPr lang="ro-RO" altLang="zh-CN" sz="2000" b="1" smtClean="0"/>
              <a:t>22</a:t>
            </a:r>
            <a:r>
              <a:rPr lang="en-US" altLang="zh-CN" smtClean="0">
                <a:ea typeface="SimSun" panose="02010600030101010101" pitchFamily="2" charset="-122"/>
              </a:rPr>
              <a:t/>
            </a:r>
            <a:br>
              <a:rPr lang="en-US" altLang="zh-CN" smtClean="0">
                <a:ea typeface="SimSun" panose="02010600030101010101" pitchFamily="2" charset="-122"/>
              </a:rPr>
            </a:br>
            <a:endParaRPr lang="en-US" altLang="zh-CN" sz="2000" b="1" smtClean="0">
              <a:ea typeface="SimSun" panose="02010600030101010101" pitchFamily="2" charset="-122"/>
            </a:endParaRPr>
          </a:p>
        </p:txBody>
      </p:sp>
      <p:sp>
        <p:nvSpPr>
          <p:cNvPr id="7171" name="Content Placeholder 2"/>
          <p:cNvSpPr>
            <a:spLocks noGrp="1" noChangeArrowheads="1"/>
          </p:cNvSpPr>
          <p:nvPr>
            <p:ph idx="4294967295"/>
          </p:nvPr>
        </p:nvSpPr>
        <p:spPr>
          <a:xfrm>
            <a:off x="1166813" y="1371600"/>
            <a:ext cx="7848600" cy="481012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o-RO" altLang="zh-CN" sz="2400" dirty="0" smtClean="0"/>
              <a:t>Ordinul ministrului</a:t>
            </a:r>
            <a:r>
              <a:rPr lang="en-US" altLang="zh-CN" sz="2400" dirty="0" smtClean="0">
                <a:ea typeface="SimSun" panose="02010600030101010101" pitchFamily="2" charset="-122"/>
              </a:rPr>
              <a:t> </a:t>
            </a:r>
            <a:r>
              <a:rPr lang="en-US" altLang="zh-CN" sz="2400" dirty="0" err="1" smtClean="0">
                <a:ea typeface="SimSun" panose="02010600030101010101" pitchFamily="2" charset="-122"/>
              </a:rPr>
              <a:t>educației</a:t>
            </a:r>
            <a:r>
              <a:rPr lang="en-US" altLang="zh-CN" sz="2400" dirty="0" smtClean="0">
                <a:ea typeface="SimSun" panose="02010600030101010101" pitchFamily="2" charset="-122"/>
              </a:rPr>
              <a:t>  </a:t>
            </a:r>
            <a:r>
              <a:rPr lang="ro-RO" altLang="zh-CN" sz="2400" dirty="0" smtClean="0"/>
              <a:t>nr</a:t>
            </a:r>
            <a:r>
              <a:rPr lang="en-US" altLang="en-US" sz="2400" dirty="0" smtClean="0"/>
              <a:t>. 3243/2021 </a:t>
            </a:r>
            <a:r>
              <a:rPr lang="en-US" altLang="zh-CN" sz="2400" dirty="0" err="1" smtClean="0">
                <a:ea typeface="SimSun" panose="02010600030101010101" pitchFamily="2" charset="-122"/>
              </a:rPr>
              <a:t>privind</a:t>
            </a:r>
            <a:r>
              <a:rPr lang="en-US" altLang="zh-CN" sz="2400" dirty="0" smtClean="0">
                <a:ea typeface="SimSun" panose="02010600030101010101" pitchFamily="2" charset="-122"/>
              </a:rPr>
              <a:t> </a:t>
            </a:r>
            <a:r>
              <a:rPr lang="en-US" altLang="zh-CN" sz="2400" dirty="0" err="1" smtClean="0">
                <a:solidFill>
                  <a:srgbClr val="C00000"/>
                </a:solidFill>
                <a:ea typeface="SimSun" panose="02010600030101010101" pitchFamily="2" charset="-122"/>
              </a:rPr>
              <a:t>structura</a:t>
            </a:r>
            <a:r>
              <a:rPr lang="en-US" altLang="zh-CN" sz="2400" dirty="0" smtClean="0">
                <a:solidFill>
                  <a:srgbClr val="C00000"/>
                </a:solidFill>
                <a:ea typeface="SimSun" panose="02010600030101010101" pitchFamily="2" charset="-122"/>
              </a:rPr>
              <a:t> </a:t>
            </a:r>
            <a:r>
              <a:rPr lang="en-US" altLang="zh-CN" sz="2400" dirty="0" err="1" smtClean="0">
                <a:solidFill>
                  <a:srgbClr val="C00000"/>
                </a:solidFill>
                <a:ea typeface="SimSun" panose="02010600030101010101" pitchFamily="2" charset="-122"/>
              </a:rPr>
              <a:t>anului</a:t>
            </a:r>
            <a:r>
              <a:rPr lang="en-US" altLang="zh-CN" sz="2400" dirty="0" smtClean="0">
                <a:solidFill>
                  <a:srgbClr val="C00000"/>
                </a:solidFill>
                <a:ea typeface="SimSun" panose="02010600030101010101" pitchFamily="2" charset="-122"/>
              </a:rPr>
              <a:t> </a:t>
            </a:r>
            <a:r>
              <a:rPr lang="en-US" altLang="zh-CN" sz="2400" dirty="0" err="1" smtClean="0">
                <a:solidFill>
                  <a:srgbClr val="C00000"/>
                </a:solidFill>
                <a:ea typeface="SimSun" panose="02010600030101010101" pitchFamily="2" charset="-122"/>
              </a:rPr>
              <a:t>școlar</a:t>
            </a:r>
            <a:r>
              <a:rPr lang="ro-RO" altLang="zh-CN" sz="2400" dirty="0" smtClean="0">
                <a:solidFill>
                  <a:srgbClr val="C00000"/>
                </a:solidFill>
              </a:rPr>
              <a:t> </a:t>
            </a:r>
            <a:r>
              <a:rPr lang="en-US" altLang="zh-CN" sz="2400" dirty="0" smtClean="0">
                <a:solidFill>
                  <a:srgbClr val="C00000"/>
                </a:solidFill>
                <a:ea typeface="SimSun" panose="02010600030101010101" pitchFamily="2" charset="-122"/>
              </a:rPr>
              <a:t>202</a:t>
            </a:r>
            <a:r>
              <a:rPr lang="ro-RO" altLang="zh-CN" sz="2400" dirty="0" smtClean="0">
                <a:solidFill>
                  <a:srgbClr val="C00000"/>
                </a:solidFill>
              </a:rPr>
              <a:t>1</a:t>
            </a:r>
            <a:r>
              <a:rPr lang="en-US" altLang="zh-CN" sz="2400" dirty="0" smtClean="0">
                <a:solidFill>
                  <a:srgbClr val="C00000"/>
                </a:solidFill>
                <a:ea typeface="SimSun" panose="02010600030101010101" pitchFamily="2" charset="-122"/>
              </a:rPr>
              <a:t> – 202</a:t>
            </a:r>
            <a:r>
              <a:rPr lang="ro-RO" altLang="zh-CN" sz="2400" dirty="0" smtClean="0">
                <a:solidFill>
                  <a:srgbClr val="C00000"/>
                </a:solidFill>
              </a:rPr>
              <a:t>2</a:t>
            </a:r>
            <a:r>
              <a:rPr lang="en-US" altLang="zh-CN" sz="2400" dirty="0" smtClean="0">
                <a:solidFill>
                  <a:srgbClr val="C00000"/>
                </a:solidFill>
                <a:ea typeface="SimSun" panose="02010600030101010101" pitchFamily="2" charset="-122"/>
              </a:rPr>
              <a:t>;</a:t>
            </a:r>
          </a:p>
          <a:p>
            <a:pPr eaLnBrk="1" hangingPunct="1">
              <a:buFontTx/>
              <a:buNone/>
            </a:pPr>
            <a:endParaRPr lang="en-US" altLang="zh-CN" sz="2400" dirty="0" smtClean="0">
              <a:solidFill>
                <a:srgbClr val="C00000"/>
              </a:solidFill>
              <a:ea typeface="SimSun" panose="02010600030101010101" pitchFamily="2" charset="-122"/>
            </a:endParaRPr>
          </a:p>
          <a:p>
            <a:pPr eaLnBrk="1" hangingPunct="1"/>
            <a:r>
              <a:rPr lang="ro-RO" altLang="zh-CN" sz="2400" dirty="0" err="1">
                <a:solidFill>
                  <a:srgbClr val="C00000"/>
                </a:solidFill>
                <a:ea typeface="SimSun" panose="02010600030101010101" pitchFamily="2" charset="-122"/>
              </a:rPr>
              <a:t>p</a:t>
            </a:r>
            <a:r>
              <a:rPr lang="en-US" altLang="zh-CN" sz="2400" dirty="0" err="1" smtClean="0">
                <a:solidFill>
                  <a:srgbClr val="C00000"/>
                </a:solidFill>
                <a:ea typeface="SimSun" panose="02010600030101010101" pitchFamily="2" charset="-122"/>
              </a:rPr>
              <a:t>lanul</a:t>
            </a:r>
            <a:r>
              <a:rPr lang="ro-RO" altLang="zh-CN" sz="2400" dirty="0">
                <a:solidFill>
                  <a:srgbClr val="C00000"/>
                </a:solidFill>
                <a:ea typeface="SimSun" panose="02010600030101010101" pitchFamily="2" charset="-122"/>
              </a:rPr>
              <a:t>-</a:t>
            </a:r>
            <a:r>
              <a:rPr lang="en-US" altLang="zh-CN" sz="2400" dirty="0" err="1" smtClean="0">
                <a:solidFill>
                  <a:srgbClr val="C00000"/>
                </a:solidFill>
                <a:ea typeface="SimSun" panose="02010600030101010101" pitchFamily="2" charset="-122"/>
              </a:rPr>
              <a:t>cadru</a:t>
            </a:r>
            <a:r>
              <a:rPr lang="en-US" altLang="zh-CN" sz="2400" dirty="0" smtClean="0">
                <a:solidFill>
                  <a:srgbClr val="C00000"/>
                </a:solidFill>
                <a:ea typeface="SimSun" panose="02010600030101010101" pitchFamily="2" charset="-122"/>
              </a:rPr>
              <a:t> </a:t>
            </a:r>
            <a:r>
              <a:rPr lang="en-US" altLang="zh-CN" sz="2400" dirty="0" err="1" smtClean="0">
                <a:ea typeface="SimSun" panose="02010600030101010101" pitchFamily="2" charset="-122"/>
              </a:rPr>
              <a:t>aplicat</a:t>
            </a:r>
            <a:r>
              <a:rPr lang="en-US" altLang="zh-CN" sz="2400" dirty="0" smtClean="0">
                <a:ea typeface="SimSun" panose="02010600030101010101" pitchFamily="2" charset="-122"/>
              </a:rPr>
              <a:t> </a:t>
            </a:r>
            <a:r>
              <a:rPr lang="en-US" altLang="zh-CN" sz="2400" dirty="0" err="1" smtClean="0">
                <a:ea typeface="SimSun" panose="02010600030101010101" pitchFamily="2" charset="-122"/>
              </a:rPr>
              <a:t>pentru</a:t>
            </a:r>
            <a:r>
              <a:rPr lang="en-US" altLang="zh-CN" sz="2400" dirty="0" smtClean="0">
                <a:ea typeface="SimSun" panose="02010600030101010101" pitchFamily="2" charset="-122"/>
              </a:rPr>
              <a:t> </a:t>
            </a:r>
            <a:r>
              <a:rPr lang="en-US" altLang="zh-CN" sz="2400" dirty="0" err="1" smtClean="0">
                <a:ea typeface="SimSun" panose="02010600030101010101" pitchFamily="2" charset="-122"/>
              </a:rPr>
              <a:t>clasa</a:t>
            </a:r>
            <a:r>
              <a:rPr lang="en-US" altLang="zh-CN" sz="2400" dirty="0" smtClean="0">
                <a:ea typeface="SimSun" panose="02010600030101010101" pitchFamily="2" charset="-122"/>
              </a:rPr>
              <a:t> </a:t>
            </a:r>
            <a:r>
              <a:rPr lang="en-US" altLang="zh-CN" sz="2400" dirty="0" err="1" smtClean="0">
                <a:ea typeface="SimSun" panose="02010600030101010101" pitchFamily="2" charset="-122"/>
              </a:rPr>
              <a:t>coordonată</a:t>
            </a:r>
            <a:r>
              <a:rPr lang="en-US" altLang="zh-CN" sz="2400" dirty="0" smtClean="0">
                <a:ea typeface="SimSun" panose="02010600030101010101" pitchFamily="2" charset="-122"/>
              </a:rPr>
              <a:t>;</a:t>
            </a:r>
          </a:p>
          <a:p>
            <a:pPr eaLnBrk="1" hangingPunct="1"/>
            <a:endParaRPr lang="en-US" altLang="zh-CN" sz="2400" dirty="0" smtClean="0">
              <a:ea typeface="SimSun" panose="02010600030101010101" pitchFamily="2" charset="-122"/>
            </a:endParaRPr>
          </a:p>
          <a:p>
            <a:pPr eaLnBrk="1" hangingPunct="1"/>
            <a:r>
              <a:rPr lang="en-US" altLang="zh-CN" sz="2400" dirty="0" err="1" smtClean="0">
                <a:solidFill>
                  <a:srgbClr val="C00000"/>
                </a:solidFill>
                <a:ea typeface="SimSun" panose="02010600030101010101" pitchFamily="2" charset="-122"/>
              </a:rPr>
              <a:t>programele</a:t>
            </a:r>
            <a:r>
              <a:rPr lang="en-US" altLang="zh-CN" sz="2400" dirty="0" smtClean="0">
                <a:solidFill>
                  <a:srgbClr val="C00000"/>
                </a:solidFill>
                <a:ea typeface="SimSun" panose="02010600030101010101" pitchFamily="2" charset="-122"/>
              </a:rPr>
              <a:t> </a:t>
            </a:r>
            <a:r>
              <a:rPr lang="en-US" altLang="zh-CN" sz="2400" dirty="0" err="1" smtClean="0">
                <a:solidFill>
                  <a:srgbClr val="C00000"/>
                </a:solidFill>
                <a:ea typeface="SimSun" panose="02010600030101010101" pitchFamily="2" charset="-122"/>
              </a:rPr>
              <a:t>şcolare</a:t>
            </a:r>
            <a:r>
              <a:rPr lang="en-US" altLang="zh-CN" sz="2400" dirty="0" smtClean="0">
                <a:solidFill>
                  <a:srgbClr val="C00000"/>
                </a:solidFill>
                <a:ea typeface="SimSun" panose="02010600030101010101" pitchFamily="2" charset="-122"/>
              </a:rPr>
              <a:t> </a:t>
            </a:r>
            <a:r>
              <a:rPr lang="en-US" altLang="zh-CN" sz="2400" dirty="0" err="1" smtClean="0">
                <a:ea typeface="SimSun" panose="02010600030101010101" pitchFamily="2" charset="-122"/>
              </a:rPr>
              <a:t>aferente</a:t>
            </a:r>
            <a:r>
              <a:rPr lang="en-US" altLang="zh-CN" sz="2400" dirty="0" smtClean="0">
                <a:ea typeface="SimSun" panose="02010600030101010101" pitchFamily="2" charset="-122"/>
              </a:rPr>
              <a:t> </a:t>
            </a:r>
            <a:r>
              <a:rPr lang="en-US" altLang="zh-CN" sz="2400" dirty="0" err="1" smtClean="0">
                <a:ea typeface="SimSun" panose="02010600030101010101" pitchFamily="2" charset="-122"/>
              </a:rPr>
              <a:t>clasei</a:t>
            </a:r>
            <a:r>
              <a:rPr lang="en-US" altLang="zh-CN" sz="2400" dirty="0" smtClean="0">
                <a:ea typeface="SimSun" panose="02010600030101010101" pitchFamily="2" charset="-122"/>
              </a:rPr>
              <a:t> </a:t>
            </a:r>
            <a:r>
              <a:rPr lang="en-US" altLang="zh-CN" sz="2400" dirty="0" err="1" smtClean="0">
                <a:ea typeface="SimSun" panose="02010600030101010101" pitchFamily="2" charset="-122"/>
              </a:rPr>
              <a:t>coordonate</a:t>
            </a:r>
            <a:r>
              <a:rPr lang="en-US" altLang="zh-CN" sz="2400" dirty="0" smtClean="0">
                <a:ea typeface="SimSun" panose="02010600030101010101" pitchFamily="2" charset="-122"/>
              </a:rPr>
              <a:t>;</a:t>
            </a:r>
            <a:endParaRPr lang="ro-RO" altLang="zh-CN" sz="2400" dirty="0" smtClean="0"/>
          </a:p>
          <a:p>
            <a:pPr eaLnBrk="1" hangingPunct="1">
              <a:buFontTx/>
              <a:buNone/>
            </a:pPr>
            <a:endParaRPr lang="en-US" altLang="zh-CN" sz="2400" dirty="0" smtClean="0">
              <a:ea typeface="SimSun" panose="02010600030101010101" pitchFamily="2" charset="-122"/>
            </a:endParaRPr>
          </a:p>
          <a:p>
            <a:pPr eaLnBrk="1" hangingPunct="1"/>
            <a:r>
              <a:rPr lang="ro-RO" altLang="zh-CN" sz="2400" dirty="0" smtClean="0">
                <a:solidFill>
                  <a:srgbClr val="C00000"/>
                </a:solidFill>
              </a:rPr>
              <a:t>documentele specifice cursului </a:t>
            </a:r>
            <a:r>
              <a:rPr lang="ro-RO" altLang="zh-CN" sz="2400" dirty="0" err="1" smtClean="0">
                <a:solidFill>
                  <a:srgbClr val="C00000"/>
                </a:solidFill>
              </a:rPr>
              <a:t>opţional</a:t>
            </a:r>
            <a:r>
              <a:rPr lang="ro-RO" altLang="zh-CN" sz="2400" dirty="0" smtClean="0">
                <a:solidFill>
                  <a:srgbClr val="C00000"/>
                </a:solidFill>
              </a:rPr>
              <a:t> </a:t>
            </a:r>
            <a:r>
              <a:rPr lang="ro-RO" altLang="zh-CN" sz="2400" dirty="0" smtClean="0"/>
              <a:t>avizat de către inspectorul de specialitate: </a:t>
            </a:r>
            <a:r>
              <a:rPr lang="ro-RO" altLang="zh-CN" sz="2400" dirty="0" err="1" smtClean="0"/>
              <a:t>fişa</a:t>
            </a:r>
            <a:r>
              <a:rPr lang="ro-RO" altLang="zh-CN" sz="2400" dirty="0" smtClean="0"/>
              <a:t> de avizare, programa.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p:cBhvr>
                                        <p:cTn id="7" dur="500"/>
                                        <p:tgtEl>
                                          <p:spTgt spid="717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Effect>
                                      <p:cBhvr>
                                        <p:cTn id="11" dur="500"/>
                                        <p:tgtEl>
                                          <p:spTgt spid="7171">
                                            <p:txEl>
                                              <p:pRg st="2" end="2"/>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p:cBhvr>
                                        <p:cTn id="15" dur="500"/>
                                        <p:tgtEl>
                                          <p:spTgt spid="7171">
                                            <p:txEl>
                                              <p:pRg st="4" end="4"/>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Effect>
                                      <p:cBhvr>
                                        <p:cTn id="19"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
        <p:nvSpPr>
          <p:cNvPr id="50179" name="Google Shape;210;p38"/>
          <p:cNvSpPr txBox="1">
            <a:spLocks noChangeArrowheads="1"/>
          </p:cNvSpPr>
          <p:nvPr/>
        </p:nvSpPr>
        <p:spPr bwMode="auto">
          <a:xfrm>
            <a:off x="1143000" y="990600"/>
            <a:ext cx="78930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15000"/>
              </a:lnSpc>
              <a:spcBef>
                <a:spcPts val="1200"/>
              </a:spcBef>
              <a:spcAft>
                <a:spcPts val="1200"/>
              </a:spcAft>
              <a:buFontTx/>
              <a:buNone/>
            </a:pPr>
            <a:r>
              <a:rPr lang="en-US" altLang="en-US" sz="1400" b="1">
                <a:solidFill>
                  <a:srgbClr val="FF0000"/>
                </a:solidFill>
              </a:rPr>
              <a:t>CAZUL al II-lea</a:t>
            </a:r>
            <a:r>
              <a:rPr lang="en-US" altLang="en-US" sz="1400">
                <a:solidFill>
                  <a:srgbClr val="000000"/>
                </a:solidFill>
              </a:rPr>
              <a:t> – la o clasă realizăm </a:t>
            </a:r>
            <a:r>
              <a:rPr lang="en-US" altLang="en-US" sz="1400" b="1">
                <a:solidFill>
                  <a:srgbClr val="000000"/>
                </a:solidFill>
              </a:rPr>
              <a:t>lecţii de dobândire de noi cunoştinţe</a:t>
            </a:r>
            <a:r>
              <a:rPr lang="en-US" altLang="en-US" sz="1400">
                <a:solidFill>
                  <a:srgbClr val="000000"/>
                </a:solidFill>
              </a:rPr>
              <a:t>, în timp ce la cealaltă clasă </a:t>
            </a:r>
            <a:r>
              <a:rPr lang="en-US" altLang="en-US" sz="1400" b="1">
                <a:solidFill>
                  <a:srgbClr val="000000"/>
                </a:solidFill>
              </a:rPr>
              <a:t>lecţii de formare a priceperilor şi deprinderilor, de recapitulare şi sistematizare a cunoştinţelor şi abilităţilor sau de verificare, control şi evaluare a cunoştinţelor şi abilităţilor</a:t>
            </a:r>
          </a:p>
        </p:txBody>
      </p:sp>
      <p:graphicFrame>
        <p:nvGraphicFramePr>
          <p:cNvPr id="5" name="Google Shape;215;p39"/>
          <p:cNvGraphicFramePr/>
          <p:nvPr/>
        </p:nvGraphicFramePr>
        <p:xfrm>
          <a:off x="1304895" y="2133634"/>
          <a:ext cx="7780339" cy="4443261"/>
        </p:xfrm>
        <a:graphic>
          <a:graphicData uri="http://schemas.openxmlformats.org/drawingml/2006/table">
            <a:tbl>
              <a:tblPr>
                <a:noFill/>
              </a:tblPr>
              <a:tblGrid>
                <a:gridCol w="1237143">
                  <a:extLst>
                    <a:ext uri="{9D8B030D-6E8A-4147-A177-3AD203B41FA5}">
                      <a16:colId xmlns:a16="http://schemas.microsoft.com/office/drawing/2014/main" xmlns="" val="20000"/>
                    </a:ext>
                  </a:extLst>
                </a:gridCol>
                <a:gridCol w="883650">
                  <a:extLst>
                    <a:ext uri="{9D8B030D-6E8A-4147-A177-3AD203B41FA5}">
                      <a16:colId xmlns:a16="http://schemas.microsoft.com/office/drawing/2014/main" xmlns="" val="20002"/>
                    </a:ext>
                  </a:extLst>
                </a:gridCol>
                <a:gridCol w="2230637">
                  <a:extLst>
                    <a:ext uri="{9D8B030D-6E8A-4147-A177-3AD203B41FA5}">
                      <a16:colId xmlns:a16="http://schemas.microsoft.com/office/drawing/2014/main" xmlns="" val="20003"/>
                    </a:ext>
                  </a:extLst>
                </a:gridCol>
                <a:gridCol w="3428909">
                  <a:extLst>
                    <a:ext uri="{9D8B030D-6E8A-4147-A177-3AD203B41FA5}">
                      <a16:colId xmlns:a16="http://schemas.microsoft.com/office/drawing/2014/main" xmlns="" val="20004"/>
                    </a:ext>
                  </a:extLst>
                </a:gridCol>
              </a:tblGrid>
              <a:tr h="466193">
                <a:tc gridSpan="2">
                  <a:txBody>
                    <a:bodyPr/>
                    <a:lstStyle/>
                    <a:p>
                      <a:pPr marL="0" lvl="0" indent="0" algn="just" rtl="0">
                        <a:lnSpc>
                          <a:spcPct val="115000"/>
                        </a:lnSpc>
                        <a:spcBef>
                          <a:spcPts val="1200"/>
                        </a:spcBef>
                        <a:spcAft>
                          <a:spcPts val="0"/>
                        </a:spcAft>
                        <a:buNone/>
                      </a:pPr>
                      <a:r>
                        <a:rPr lang="ro"/>
                        <a:t>Timpul afectat</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just" rtl="0">
                        <a:lnSpc>
                          <a:spcPct val="115000"/>
                        </a:lnSpc>
                        <a:spcBef>
                          <a:spcPts val="1200"/>
                        </a:spcBef>
                        <a:spcAft>
                          <a:spcPts val="0"/>
                        </a:spcAft>
                        <a:buNone/>
                      </a:pPr>
                      <a:r>
                        <a:rPr lang="ro"/>
                        <a:t>Clasa a 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Clasa a IV-a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339860">
                <a:tc gridSpan="2">
                  <a:txBody>
                    <a:bodyPr/>
                    <a:lstStyle/>
                    <a:p>
                      <a:pPr marL="0" lvl="0" indent="0" algn="just" rtl="0">
                        <a:lnSpc>
                          <a:spcPct val="115000"/>
                        </a:lnSpc>
                        <a:spcBef>
                          <a:spcPts val="1200"/>
                        </a:spcBef>
                        <a:spcAft>
                          <a:spcPts val="0"/>
                        </a:spcAft>
                        <a:buNone/>
                      </a:pPr>
                      <a:r>
                        <a:rPr lang="ro" sz="900">
                          <a:solidFill>
                            <a:srgbClr val="FF0000"/>
                          </a:solidFill>
                          <a:highlight>
                            <a:srgbClr val="FFFFFF"/>
                          </a:highlight>
                          <a:latin typeface="Times New Roman"/>
                          <a:ea typeface="Times New Roman"/>
                          <a:cs typeface="Times New Roman"/>
                          <a:sym typeface="Times New Roman"/>
                        </a:rPr>
                        <a:t> </a:t>
                      </a:r>
                      <a:endParaRPr sz="900">
                        <a:solidFill>
                          <a:srgbClr val="FF0000"/>
                        </a:solidFill>
                        <a:highlight>
                          <a:srgbClr val="FFFFFF"/>
                        </a:highlight>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lnSpc>
                          <a:spcPct val="115000"/>
                        </a:lnSpc>
                        <a:spcBef>
                          <a:spcPts val="1200"/>
                        </a:spcBef>
                        <a:spcAft>
                          <a:spcPts val="0"/>
                        </a:spcAft>
                        <a:buNone/>
                      </a:pPr>
                      <a:r>
                        <a:rPr lang="ro" sz="1200" dirty="0"/>
                        <a:t>Dobândire de noi cunoştinţe</a:t>
                      </a:r>
                      <a:endParaRPr sz="12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200"/>
                        <a:t>Dobândire de noi cunoştinţe</a:t>
                      </a:r>
                      <a:endParaRPr sz="12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92493">
                <a:tc>
                  <a:txBody>
                    <a:bodyPr/>
                    <a:lstStyle/>
                    <a:p>
                      <a:pPr marL="0" lvl="0" indent="0" algn="just" rtl="0">
                        <a:lnSpc>
                          <a:spcPct val="115000"/>
                        </a:lnSpc>
                        <a:spcBef>
                          <a:spcPts val="1200"/>
                        </a:spcBef>
                        <a:spcAft>
                          <a:spcPts val="0"/>
                        </a:spcAft>
                        <a:buNone/>
                      </a:pPr>
                      <a:r>
                        <a:rPr lang="ro"/>
                        <a:t>Etapa I</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10 min.</a:t>
                      </a:r>
                      <a:endParaRPr/>
                    </a:p>
                  </a:txBody>
                  <a:tcPr marL="68575" marR="68575" marT="91425" marB="91425">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independentă</a:t>
                      </a:r>
                      <a:r>
                        <a:rPr lang="ro" sz="1100" dirty="0">
                          <a:solidFill>
                            <a:srgbClr val="FF0000"/>
                          </a:solidFill>
                        </a:rPr>
                        <a:t> </a:t>
                      </a:r>
                      <a:r>
                        <a:rPr lang="ro" sz="1100" dirty="0"/>
                        <a:t>(verificarea cunoştinţelor anterioare sau pregătirea pentru lecţia nouă)</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B5394"/>
                          </a:solidFill>
                        </a:rPr>
                        <a:t>Activitate directă</a:t>
                      </a:r>
                      <a:r>
                        <a:rPr lang="ro" sz="1100" dirty="0"/>
                        <a:t> (verificarea temei de acasă şi îndrumări pentru munca independentă)</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88491">
                <a:tc>
                  <a:txBody>
                    <a:bodyPr/>
                    <a:lstStyle/>
                    <a:p>
                      <a:pPr marL="0" lvl="0" indent="0" algn="just" rtl="0">
                        <a:lnSpc>
                          <a:spcPct val="115000"/>
                        </a:lnSpc>
                        <a:spcBef>
                          <a:spcPts val="1200"/>
                        </a:spcBef>
                        <a:spcAft>
                          <a:spcPts val="0"/>
                        </a:spcAft>
                        <a:buNone/>
                      </a:pPr>
                      <a:r>
                        <a:rPr lang="ro"/>
                        <a:t>Etapa a 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20 min.</a:t>
                      </a:r>
                      <a:endParaRPr/>
                    </a:p>
                  </a:txBody>
                  <a:tcPr marL="68575" marR="68575" marT="91425" marB="91425">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a:solidFill>
                            <a:srgbClr val="FF0000"/>
                          </a:solidFill>
                        </a:rPr>
                        <a:t>Activitate directă</a:t>
                      </a:r>
                      <a:r>
                        <a:rPr lang="ro" sz="1100">
                          <a:solidFill>
                            <a:srgbClr val="FF0000"/>
                          </a:solidFill>
                        </a:rPr>
                        <a:t> </a:t>
                      </a:r>
                      <a:r>
                        <a:rPr lang="ro" sz="1100"/>
                        <a:t>(predarea-învăţarea noilor conţinuturi)</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00FF"/>
                          </a:solidFill>
                        </a:rPr>
                        <a:t>Activitate independentă</a:t>
                      </a:r>
                      <a:r>
                        <a:rPr lang="ro" sz="1100" dirty="0"/>
                        <a:t> (exerciţii de aplicare a cunoştinţelor anterioare)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761324">
                <a:tc>
                  <a:txBody>
                    <a:bodyPr/>
                    <a:lstStyle/>
                    <a:p>
                      <a:pPr marL="0" lvl="0" indent="0" algn="just" rtl="0">
                        <a:lnSpc>
                          <a:spcPct val="115000"/>
                        </a:lnSpc>
                        <a:spcBef>
                          <a:spcPts val="1200"/>
                        </a:spcBef>
                        <a:spcAft>
                          <a:spcPts val="0"/>
                        </a:spcAft>
                        <a:buNone/>
                      </a:pPr>
                      <a:r>
                        <a:rPr lang="ro"/>
                        <a:t>Etapa a III-a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15 min.</a:t>
                      </a:r>
                      <a:endParaRPr/>
                    </a:p>
                  </a:txBody>
                  <a:tcPr marL="68575" marR="68575" marT="91425" marB="91425">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a:solidFill>
                            <a:srgbClr val="FF0000"/>
                          </a:solidFill>
                        </a:rPr>
                        <a:t>Activitate independentă</a:t>
                      </a:r>
                      <a:r>
                        <a:rPr lang="ro" sz="1100" b="1"/>
                        <a:t> </a:t>
                      </a:r>
                      <a:r>
                        <a:rPr lang="ro" sz="1100"/>
                        <a:t>(fixarea, consolidarea cunoştinţelor)</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00FF"/>
                          </a:solidFill>
                        </a:rPr>
                        <a:t>Activitate directă</a:t>
                      </a:r>
                      <a:r>
                        <a:rPr lang="ro" sz="1100" dirty="0">
                          <a:solidFill>
                            <a:srgbClr val="0000FF"/>
                          </a:solidFill>
                        </a:rPr>
                        <a:t> </a:t>
                      </a:r>
                      <a:r>
                        <a:rPr lang="ro" sz="1100" dirty="0"/>
                        <a:t>(verificarea lucrărilor efectuate independent şi a cunoştinţelor anterioare)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970215">
                <a:tc>
                  <a:txBody>
                    <a:bodyPr/>
                    <a:lstStyle/>
                    <a:p>
                      <a:pPr marL="0" lvl="0" indent="0" algn="just" rtl="0">
                        <a:lnSpc>
                          <a:spcPct val="115000"/>
                        </a:lnSpc>
                        <a:spcBef>
                          <a:spcPts val="1200"/>
                        </a:spcBef>
                        <a:spcAft>
                          <a:spcPts val="0"/>
                        </a:spcAft>
                        <a:buNone/>
                      </a:pPr>
                      <a:r>
                        <a:rPr lang="ro"/>
                        <a:t>Etapa a IV-a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dirty="0"/>
                        <a:t>5 min.</a:t>
                      </a:r>
                      <a:endParaRPr dirty="0"/>
                    </a:p>
                  </a:txBody>
                  <a:tcPr marL="68575" marR="68575" marT="91425" marB="91425">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a:solidFill>
                            <a:srgbClr val="FF0000"/>
                          </a:solidFill>
                        </a:rPr>
                        <a:t>Activitate directă</a:t>
                      </a:r>
                      <a:r>
                        <a:rPr lang="ro" sz="1100">
                          <a:solidFill>
                            <a:srgbClr val="FF0000"/>
                          </a:solidFill>
                        </a:rPr>
                        <a:t> </a:t>
                      </a:r>
                      <a:r>
                        <a:rPr lang="ro" sz="1100"/>
                        <a:t>(verificarea temei independente şi repetarea sau consolidarea cunoştinţelor însuşite)</a:t>
                      </a:r>
                      <a:endParaRPr sz="11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00FF"/>
                          </a:solidFill>
                        </a:rPr>
                        <a:t>Activitate independentă</a:t>
                      </a:r>
                      <a:endParaRPr sz="1100" b="1" dirty="0">
                        <a:solidFill>
                          <a:srgbClr val="0000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
        <p:nvSpPr>
          <p:cNvPr id="5" name="Google Shape;221;p40"/>
          <p:cNvSpPr txBox="1">
            <a:spLocks/>
          </p:cNvSpPr>
          <p:nvPr/>
        </p:nvSpPr>
        <p:spPr>
          <a:xfrm>
            <a:off x="1270000" y="990600"/>
            <a:ext cx="7710488" cy="762000"/>
          </a:xfrm>
          <a:prstGeom prst="rect">
            <a:avLst/>
          </a:prstGeom>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just">
              <a:spcBef>
                <a:spcPts val="0"/>
              </a:spcBef>
              <a:spcAft>
                <a:spcPts val="0"/>
              </a:spcAft>
              <a:buSzPts val="990"/>
              <a:defRPr/>
            </a:pPr>
            <a:r>
              <a:rPr lang="ro-RO" sz="1400" b="1" dirty="0" smtClean="0">
                <a:solidFill>
                  <a:srgbClr val="FF0000"/>
                </a:solidFill>
                <a:latin typeface="+mn-lt"/>
              </a:rPr>
              <a:t>Cazul al III-lea </a:t>
            </a:r>
            <a:r>
              <a:rPr lang="ro-RO" sz="1400" dirty="0" smtClean="0">
                <a:solidFill>
                  <a:schemeClr val="tx1"/>
                </a:solidFill>
                <a:latin typeface="+mn-lt"/>
              </a:rPr>
              <a:t>– la ambele clase planificăm şi realizăm lecţii de control şi evaluare a cunoştinţelor şi abilităţilor sau se îmbină lecţii de recapitulare şi sistematizare a cunoştinţelor şi abilităţilor cu lecţii de verificare, control şi evaluare a cunoştinţelor şi abilităţilor</a:t>
            </a:r>
            <a:endParaRPr lang="ro-RO" sz="1400" dirty="0">
              <a:solidFill>
                <a:schemeClr val="tx1"/>
              </a:solidFill>
              <a:latin typeface="+mn-lt"/>
            </a:endParaRPr>
          </a:p>
        </p:txBody>
      </p:sp>
      <p:graphicFrame>
        <p:nvGraphicFramePr>
          <p:cNvPr id="6" name="Google Shape;226;p41"/>
          <p:cNvGraphicFramePr/>
          <p:nvPr/>
        </p:nvGraphicFramePr>
        <p:xfrm>
          <a:off x="1270593" y="1981238"/>
          <a:ext cx="7660240" cy="4052928"/>
        </p:xfrm>
        <a:graphic>
          <a:graphicData uri="http://schemas.openxmlformats.org/drawingml/2006/table">
            <a:tbl>
              <a:tblPr>
                <a:noFill/>
              </a:tblPr>
              <a:tblGrid>
                <a:gridCol w="1448920">
                  <a:extLst>
                    <a:ext uri="{9D8B030D-6E8A-4147-A177-3AD203B41FA5}">
                      <a16:colId xmlns:a16="http://schemas.microsoft.com/office/drawing/2014/main" xmlns="" val="20000"/>
                    </a:ext>
                  </a:extLst>
                </a:gridCol>
                <a:gridCol w="1213068">
                  <a:extLst>
                    <a:ext uri="{9D8B030D-6E8A-4147-A177-3AD203B41FA5}">
                      <a16:colId xmlns:a16="http://schemas.microsoft.com/office/drawing/2014/main" xmlns="" val="20001"/>
                    </a:ext>
                  </a:extLst>
                </a:gridCol>
                <a:gridCol w="2504746">
                  <a:extLst>
                    <a:ext uri="{9D8B030D-6E8A-4147-A177-3AD203B41FA5}">
                      <a16:colId xmlns:a16="http://schemas.microsoft.com/office/drawing/2014/main" xmlns="" val="20002"/>
                    </a:ext>
                  </a:extLst>
                </a:gridCol>
                <a:gridCol w="2493506">
                  <a:extLst>
                    <a:ext uri="{9D8B030D-6E8A-4147-A177-3AD203B41FA5}">
                      <a16:colId xmlns:a16="http://schemas.microsoft.com/office/drawing/2014/main" xmlns="" val="20003"/>
                    </a:ext>
                  </a:extLst>
                </a:gridCol>
              </a:tblGrid>
              <a:tr h="448755">
                <a:tc gridSpan="2">
                  <a:txBody>
                    <a:bodyPr/>
                    <a:lstStyle/>
                    <a:p>
                      <a:pPr marL="0" lvl="0" indent="0" algn="just" rtl="0">
                        <a:lnSpc>
                          <a:spcPct val="115000"/>
                        </a:lnSpc>
                        <a:spcBef>
                          <a:spcPts val="1200"/>
                        </a:spcBef>
                        <a:spcAft>
                          <a:spcPts val="0"/>
                        </a:spcAft>
                        <a:buNone/>
                      </a:pPr>
                      <a:r>
                        <a:rPr lang="ro"/>
                        <a:t>Timpul afectat</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just" rtl="0">
                        <a:lnSpc>
                          <a:spcPct val="115000"/>
                        </a:lnSpc>
                        <a:spcBef>
                          <a:spcPts val="1200"/>
                        </a:spcBef>
                        <a:spcAft>
                          <a:spcPts val="0"/>
                        </a:spcAft>
                        <a:buNone/>
                      </a:pPr>
                      <a:r>
                        <a:rPr lang="ro" dirty="0"/>
                        <a:t>Clasa a II-a</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Clasa a IV-a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732846">
                <a:tc gridSpan="2">
                  <a:txBody>
                    <a:bodyPr/>
                    <a:lstStyle/>
                    <a:p>
                      <a:pPr marL="0" lvl="0" indent="0" algn="just" rtl="0">
                        <a:lnSpc>
                          <a:spcPct val="115000"/>
                        </a:lnSpc>
                        <a:spcBef>
                          <a:spcPts val="1200"/>
                        </a:spcBef>
                        <a:spcAft>
                          <a:spcPts val="0"/>
                        </a:spcAft>
                        <a:buNone/>
                      </a:pPr>
                      <a:r>
                        <a:rPr lang="ro" sz="900">
                          <a:solidFill>
                            <a:srgbClr val="FF0000"/>
                          </a:solidFill>
                          <a:highlight>
                            <a:srgbClr val="FFFFFF"/>
                          </a:highlight>
                          <a:latin typeface="Times New Roman"/>
                          <a:ea typeface="Times New Roman"/>
                          <a:cs typeface="Times New Roman"/>
                          <a:sym typeface="Times New Roman"/>
                        </a:rPr>
                        <a:t> </a:t>
                      </a:r>
                      <a:endParaRPr sz="900">
                        <a:solidFill>
                          <a:srgbClr val="FF0000"/>
                        </a:solidFill>
                        <a:highlight>
                          <a:srgbClr val="FFFFFF"/>
                        </a:highlight>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lnSpc>
                          <a:spcPct val="115000"/>
                        </a:lnSpc>
                        <a:spcBef>
                          <a:spcPts val="1200"/>
                        </a:spcBef>
                        <a:spcAft>
                          <a:spcPts val="0"/>
                        </a:spcAft>
                        <a:buNone/>
                      </a:pPr>
                      <a:r>
                        <a:rPr lang="ro" dirty="0"/>
                        <a:t>Dobândire de noi cunoştinţe</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a:t>Dobândire de noi cunoştinţe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22740">
                <a:tc>
                  <a:txBody>
                    <a:bodyPr/>
                    <a:lstStyle/>
                    <a:p>
                      <a:pPr marL="0" lvl="0" indent="0" algn="just" rtl="0">
                        <a:lnSpc>
                          <a:spcPct val="115000"/>
                        </a:lnSpc>
                        <a:spcBef>
                          <a:spcPts val="1200"/>
                        </a:spcBef>
                        <a:spcAft>
                          <a:spcPts val="0"/>
                        </a:spcAft>
                        <a:buNone/>
                      </a:pPr>
                      <a:r>
                        <a:rPr lang="ro"/>
                        <a:t>Etapa I</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10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independentă</a:t>
                      </a:r>
                      <a:endParaRPr sz="1100" b="1" dirty="0">
                        <a:solidFill>
                          <a:srgbClr val="FF0000"/>
                        </a:solidFill>
                      </a:endParaRPr>
                    </a:p>
                    <a:p>
                      <a:pPr marL="0" lvl="0" indent="0" algn="l" rtl="0">
                        <a:lnSpc>
                          <a:spcPct val="115000"/>
                        </a:lnSpc>
                        <a:spcBef>
                          <a:spcPts val="1200"/>
                        </a:spcBef>
                        <a:spcAft>
                          <a:spcPts val="0"/>
                        </a:spcAft>
                        <a:buNone/>
                      </a:pPr>
                      <a:r>
                        <a:rPr lang="ro" sz="1100" dirty="0"/>
                        <a:t>(verificarea şi reactualizarea cunoştinţelor anterioare)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directă</a:t>
                      </a:r>
                      <a:endParaRPr sz="1100" b="1" dirty="0">
                        <a:solidFill>
                          <a:srgbClr val="0070C0"/>
                        </a:solidFill>
                      </a:endParaRPr>
                    </a:p>
                    <a:p>
                      <a:pPr marL="0" lvl="0" indent="0" algn="l" rtl="0">
                        <a:lnSpc>
                          <a:spcPct val="115000"/>
                        </a:lnSpc>
                        <a:spcBef>
                          <a:spcPts val="1200"/>
                        </a:spcBef>
                        <a:spcAft>
                          <a:spcPts val="0"/>
                        </a:spcAft>
                        <a:buNone/>
                      </a:pPr>
                      <a:r>
                        <a:rPr lang="ro" sz="1100" dirty="0"/>
                        <a:t>(îndrumări pentru proba de evaluare independentă)</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822740">
                <a:tc>
                  <a:txBody>
                    <a:bodyPr/>
                    <a:lstStyle/>
                    <a:p>
                      <a:pPr marL="0" lvl="0" indent="0" algn="just" rtl="0">
                        <a:lnSpc>
                          <a:spcPct val="115000"/>
                        </a:lnSpc>
                        <a:spcBef>
                          <a:spcPts val="1200"/>
                        </a:spcBef>
                        <a:spcAft>
                          <a:spcPts val="0"/>
                        </a:spcAft>
                        <a:buNone/>
                      </a:pPr>
                      <a:r>
                        <a:rPr lang="ro"/>
                        <a:t>Etapa a 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20-25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directă</a:t>
                      </a:r>
                      <a:endParaRPr sz="1100" b="1" dirty="0">
                        <a:solidFill>
                          <a:srgbClr val="FF0000"/>
                        </a:solidFill>
                      </a:endParaRPr>
                    </a:p>
                    <a:p>
                      <a:pPr marL="0" lvl="0" indent="0" algn="l" rtl="0">
                        <a:lnSpc>
                          <a:spcPct val="115000"/>
                        </a:lnSpc>
                        <a:spcBef>
                          <a:spcPts val="1200"/>
                        </a:spcBef>
                        <a:spcAft>
                          <a:spcPts val="0"/>
                        </a:spcAft>
                        <a:buNone/>
                      </a:pPr>
                      <a:r>
                        <a:rPr lang="ro" sz="1100" dirty="0"/>
                        <a:t>(repetarea şi sistematizarea cunoştinţelor)</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independentă</a:t>
                      </a:r>
                      <a:endParaRPr sz="1100" b="1" dirty="0">
                        <a:solidFill>
                          <a:srgbClr val="0070C0"/>
                        </a:solidFill>
                      </a:endParaRPr>
                    </a:p>
                    <a:p>
                      <a:pPr marL="0" lvl="0" indent="0" algn="l" rtl="0">
                        <a:lnSpc>
                          <a:spcPct val="115000"/>
                        </a:lnSpc>
                        <a:spcBef>
                          <a:spcPts val="1200"/>
                        </a:spcBef>
                        <a:spcAft>
                          <a:spcPts val="0"/>
                        </a:spcAft>
                        <a:buNone/>
                      </a:pPr>
                      <a:r>
                        <a:rPr lang="ro" sz="1100" dirty="0"/>
                        <a:t>(fișe pentru verificarea cunoştinţelor asimilate anterior)</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22740">
                <a:tc>
                  <a:txBody>
                    <a:bodyPr/>
                    <a:lstStyle/>
                    <a:p>
                      <a:pPr marL="0" lvl="0" indent="0" algn="just" rtl="0">
                        <a:lnSpc>
                          <a:spcPct val="115000"/>
                        </a:lnSpc>
                        <a:spcBef>
                          <a:spcPts val="1200"/>
                        </a:spcBef>
                        <a:spcAft>
                          <a:spcPts val="0"/>
                        </a:spcAft>
                        <a:buNone/>
                      </a:pPr>
                      <a:r>
                        <a:rPr lang="ro"/>
                        <a:t>Etapa a III-a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ro"/>
                        <a:t>15-20 min.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FF0000"/>
                          </a:solidFill>
                        </a:rPr>
                        <a:t>Activitate independentă</a:t>
                      </a:r>
                      <a:endParaRPr sz="1100" b="1" dirty="0">
                        <a:solidFill>
                          <a:srgbClr val="FF0000"/>
                        </a:solidFill>
                      </a:endParaRPr>
                    </a:p>
                    <a:p>
                      <a:pPr marL="0" lvl="0" indent="0" algn="l" rtl="0">
                        <a:lnSpc>
                          <a:spcPct val="115000"/>
                        </a:lnSpc>
                        <a:spcBef>
                          <a:spcPts val="1200"/>
                        </a:spcBef>
                        <a:spcAft>
                          <a:spcPts val="0"/>
                        </a:spcAft>
                        <a:buNone/>
                      </a:pPr>
                      <a:r>
                        <a:rPr lang="ro" sz="1100" dirty="0"/>
                        <a:t>(exerciţii de consolidare a cunoştinţelor repetate sau verificate)</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ro" sz="1100" b="1" dirty="0">
                          <a:solidFill>
                            <a:srgbClr val="0070C0"/>
                          </a:solidFill>
                        </a:rPr>
                        <a:t>Activitate directă</a:t>
                      </a:r>
                      <a:endParaRPr sz="1100" b="1" dirty="0">
                        <a:solidFill>
                          <a:srgbClr val="0070C0"/>
                        </a:solidFill>
                      </a:endParaRPr>
                    </a:p>
                    <a:p>
                      <a:pPr marL="0" lvl="0" indent="0" algn="l" rtl="0">
                        <a:lnSpc>
                          <a:spcPct val="115000"/>
                        </a:lnSpc>
                        <a:spcBef>
                          <a:spcPts val="1200"/>
                        </a:spcBef>
                        <a:spcAft>
                          <a:spcPts val="0"/>
                        </a:spcAft>
                        <a:buNone/>
                      </a:pPr>
                      <a:r>
                        <a:rPr lang="ro" sz="1100" dirty="0"/>
                        <a:t>(verificarea şi aprecierea lucrărilor elevilor)</a:t>
                      </a:r>
                      <a:endParaRPr sz="11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Google Shape;231;p42"/>
          <p:cNvSpPr txBox="1">
            <a:spLocks noChangeArrowheads="1"/>
          </p:cNvSpPr>
          <p:nvPr/>
        </p:nvSpPr>
        <p:spPr bwMode="auto">
          <a:xfrm>
            <a:off x="1295400" y="1143000"/>
            <a:ext cx="7696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spcBef>
                <a:spcPct val="0"/>
              </a:spcBef>
              <a:buFontTx/>
              <a:buNone/>
            </a:pPr>
            <a:r>
              <a:rPr lang="en-US" altLang="en-US" sz="2400">
                <a:solidFill>
                  <a:srgbClr val="000000"/>
                </a:solidFill>
              </a:rPr>
              <a:t>În oricare din cazurile menţionate, învăţătorul trebuie să urmărească două aspecte principiale: </a:t>
            </a:r>
          </a:p>
          <a:p>
            <a:pPr algn="just">
              <a:spcBef>
                <a:spcPct val="0"/>
              </a:spcBef>
              <a:buFontTx/>
              <a:buNone/>
            </a:pPr>
            <a:endParaRPr lang="en-US" altLang="en-US" sz="2400">
              <a:solidFill>
                <a:srgbClr val="000000"/>
              </a:solidFill>
            </a:endParaRPr>
          </a:p>
          <a:p>
            <a:pPr algn="just">
              <a:spcBef>
                <a:spcPct val="0"/>
              </a:spcBef>
              <a:buFontTx/>
              <a:buNone/>
            </a:pPr>
            <a:r>
              <a:rPr lang="en-US" altLang="en-US" sz="2400">
                <a:solidFill>
                  <a:srgbClr val="000000"/>
                </a:solidFill>
              </a:rPr>
              <a:t>1. Împletirea </a:t>
            </a:r>
            <a:r>
              <a:rPr lang="en-US" altLang="en-US" sz="2400">
                <a:solidFill>
                  <a:srgbClr val="FF0000"/>
                </a:solidFill>
              </a:rPr>
              <a:t>activităţii directe</a:t>
            </a:r>
            <a:r>
              <a:rPr lang="en-US" altLang="en-US" sz="2400">
                <a:solidFill>
                  <a:srgbClr val="000000"/>
                </a:solidFill>
              </a:rPr>
              <a:t> cu cea </a:t>
            </a:r>
            <a:r>
              <a:rPr lang="en-US" altLang="en-US" sz="2400">
                <a:solidFill>
                  <a:srgbClr val="0000FF"/>
                </a:solidFill>
              </a:rPr>
              <a:t>independentă</a:t>
            </a:r>
            <a:r>
              <a:rPr lang="en-US" altLang="en-US" sz="2400">
                <a:solidFill>
                  <a:srgbClr val="000000"/>
                </a:solidFill>
              </a:rPr>
              <a:t> la o clasă, în cadrul aceleiaşi lecţii, în funcţie de specificul obiectului de învăţământ, de tipul de lecţie, de felul şi volumul materialului de asimilat de către colectivul de elevi. </a:t>
            </a:r>
          </a:p>
          <a:p>
            <a:pPr algn="just">
              <a:spcBef>
                <a:spcPct val="0"/>
              </a:spcBef>
              <a:buFontTx/>
              <a:buNone/>
            </a:pPr>
            <a:endParaRPr lang="en-US" altLang="en-US" sz="2400">
              <a:solidFill>
                <a:srgbClr val="000000"/>
              </a:solidFill>
            </a:endParaRPr>
          </a:p>
          <a:p>
            <a:pPr algn="just">
              <a:spcBef>
                <a:spcPct val="0"/>
              </a:spcBef>
              <a:buFontTx/>
              <a:buNone/>
            </a:pPr>
            <a:r>
              <a:rPr lang="en-US" altLang="en-US" sz="2400">
                <a:solidFill>
                  <a:srgbClr val="000000"/>
                </a:solidFill>
              </a:rPr>
              <a:t>2. Îmbinarea </a:t>
            </a:r>
            <a:r>
              <a:rPr lang="en-US" altLang="en-US" sz="2400">
                <a:solidFill>
                  <a:srgbClr val="FF0000"/>
                </a:solidFill>
              </a:rPr>
              <a:t>activităţii directe </a:t>
            </a:r>
            <a:r>
              <a:rPr lang="en-US" altLang="en-US" sz="2400">
                <a:solidFill>
                  <a:srgbClr val="000000"/>
                </a:solidFill>
              </a:rPr>
              <a:t>la o clasă cu </a:t>
            </a:r>
            <a:r>
              <a:rPr lang="en-US" altLang="en-US" sz="2400">
                <a:solidFill>
                  <a:srgbClr val="0000FF"/>
                </a:solidFill>
              </a:rPr>
              <a:t>activitatea independentă </a:t>
            </a:r>
            <a:r>
              <a:rPr lang="en-US" altLang="en-US" sz="2400">
                <a:solidFill>
                  <a:srgbClr val="000000"/>
                </a:solidFill>
              </a:rPr>
              <a:t>la cealaltă clasă şi invers, în timpul fiecărei secvenţe a lecţiilor, în funcţie de clasele cu care se lucrează simultan, de tipurile lecţiilor, de volumul cunoştinţelor. </a:t>
            </a:r>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Google Shape;237;p43"/>
          <p:cNvSpPr txBox="1">
            <a:spLocks noGrp="1"/>
          </p:cNvSpPr>
          <p:nvPr>
            <p:ph type="subTitle" idx="1"/>
          </p:nvPr>
        </p:nvSpPr>
        <p:spPr>
          <a:xfrm>
            <a:off x="1295486" y="1371654"/>
            <a:ext cx="7619800" cy="4724276"/>
          </a:xfrm>
          <a:extLst/>
        </p:spPr>
        <p:txBody>
          <a:bodyPr spcFirstLastPara="1" lIns="91425" tIns="91425" rIns="91425" bIns="91425">
            <a:normAutofit fontScale="77500" lnSpcReduction="20000"/>
          </a:bodyPr>
          <a:lstStyle/>
          <a:p>
            <a:pPr algn="just">
              <a:lnSpc>
                <a:spcPct val="115000"/>
              </a:lnSpc>
              <a:spcBef>
                <a:spcPts val="1200"/>
              </a:spcBef>
              <a:spcAft>
                <a:spcPts val="0"/>
              </a:spcAft>
              <a:buClr>
                <a:schemeClr val="dk1"/>
              </a:buClr>
              <a:buSzPct val="30636"/>
              <a:defRPr/>
            </a:pPr>
            <a:r>
              <a:rPr lang="ro" sz="3590" dirty="0">
                <a:highlight>
                  <a:srgbClr val="FFFFFF"/>
                </a:highlight>
                <a:ea typeface="Times New Roman"/>
                <a:cs typeface="Times New Roman"/>
                <a:sym typeface="Times New Roman"/>
              </a:rPr>
              <a:t>Proiectarea unei lecții pentru activitatea simultană are ca specific următoarele:</a:t>
            </a:r>
            <a:endParaRPr sz="3590" dirty="0">
              <a:highlight>
                <a:srgbClr val="FFFFFF"/>
              </a:highlight>
              <a:ea typeface="Times New Roman"/>
              <a:cs typeface="Times New Roman"/>
              <a:sym typeface="Times New Roman"/>
            </a:endParaRPr>
          </a:p>
          <a:p>
            <a:pPr marL="457200" indent="-335401" algn="just">
              <a:lnSpc>
                <a:spcPct val="115000"/>
              </a:lnSpc>
              <a:spcBef>
                <a:spcPts val="1500"/>
              </a:spcBef>
              <a:spcAft>
                <a:spcPts val="0"/>
              </a:spcAft>
              <a:buClr>
                <a:srgbClr val="333333"/>
              </a:buClr>
              <a:buSzPct val="96004"/>
              <a:buFontTx/>
              <a:buChar char="●"/>
              <a:defRPr/>
            </a:pPr>
            <a:r>
              <a:rPr lang="ro" sz="2502" dirty="0">
                <a:highlight>
                  <a:srgbClr val="FFFFFF"/>
                </a:highlight>
                <a:ea typeface="Times New Roman"/>
                <a:cs typeface="Times New Roman"/>
                <a:sym typeface="Times New Roman"/>
              </a:rPr>
              <a:t>evidențierea, în partea introductivă, a nivelurilor de clasă care sunt grupate pentru fiecare activitate precum și disciplinele de învățământ la care se desfășoară, cu temele corespunzătoare;</a:t>
            </a:r>
            <a:endParaRPr sz="2502" dirty="0">
              <a:highlight>
                <a:srgbClr val="FFFFFF"/>
              </a:highlight>
              <a:ea typeface="Times New Roman"/>
              <a:cs typeface="Times New Roman"/>
              <a:sym typeface="Times New Roman"/>
            </a:endParaRPr>
          </a:p>
          <a:p>
            <a:pPr marL="457200" indent="-335401" algn="just">
              <a:lnSpc>
                <a:spcPct val="115000"/>
              </a:lnSpc>
              <a:spcBef>
                <a:spcPts val="0"/>
              </a:spcBef>
              <a:spcAft>
                <a:spcPts val="0"/>
              </a:spcAft>
              <a:buClr>
                <a:srgbClr val="333333"/>
              </a:buClr>
              <a:buSzPct val="96004"/>
              <a:buFontTx/>
              <a:buChar char="●"/>
              <a:defRPr/>
            </a:pPr>
            <a:r>
              <a:rPr lang="ro" sz="2502" dirty="0">
                <a:highlight>
                  <a:srgbClr val="FFFFFF"/>
                </a:highlight>
                <a:ea typeface="Times New Roman"/>
                <a:cs typeface="Times New Roman"/>
                <a:sym typeface="Times New Roman"/>
              </a:rPr>
              <a:t>stabilirea tipurilor de lecție care se combină în activitatea simultană;</a:t>
            </a:r>
            <a:endParaRPr sz="2502" dirty="0">
              <a:highlight>
                <a:srgbClr val="FFFFFF"/>
              </a:highlight>
              <a:ea typeface="Times New Roman"/>
              <a:cs typeface="Times New Roman"/>
              <a:sym typeface="Times New Roman"/>
            </a:endParaRPr>
          </a:p>
          <a:p>
            <a:pPr marL="457200" indent="-335401" algn="just">
              <a:lnSpc>
                <a:spcPct val="115000"/>
              </a:lnSpc>
              <a:spcBef>
                <a:spcPts val="0"/>
              </a:spcBef>
              <a:spcAft>
                <a:spcPts val="0"/>
              </a:spcAft>
              <a:buClr>
                <a:srgbClr val="333333"/>
              </a:buClr>
              <a:buSzPct val="96004"/>
              <a:buFontTx/>
              <a:buChar char="●"/>
              <a:defRPr/>
            </a:pPr>
            <a:r>
              <a:rPr lang="ro" sz="2502" dirty="0">
                <a:highlight>
                  <a:srgbClr val="FFFFFF"/>
                </a:highlight>
                <a:ea typeface="Times New Roman"/>
                <a:cs typeface="Times New Roman"/>
                <a:sym typeface="Times New Roman"/>
              </a:rPr>
              <a:t>stabilirea, cu precizie maximă, competențelor generale și specifice pentru fiecare clasă în activitatea simultană;</a:t>
            </a:r>
            <a:endParaRPr sz="2502" dirty="0">
              <a:highlight>
                <a:srgbClr val="FFFFFF"/>
              </a:highlight>
              <a:ea typeface="Times New Roman"/>
              <a:cs typeface="Times New Roman"/>
              <a:sym typeface="Times New Roman"/>
            </a:endParaRPr>
          </a:p>
          <a:p>
            <a:pPr marL="457200" indent="-335401" algn="just">
              <a:lnSpc>
                <a:spcPct val="115000"/>
              </a:lnSpc>
              <a:spcBef>
                <a:spcPts val="0"/>
              </a:spcBef>
              <a:spcAft>
                <a:spcPts val="0"/>
              </a:spcAft>
              <a:buClr>
                <a:srgbClr val="333333"/>
              </a:buClr>
              <a:buSzPct val="96004"/>
              <a:buFontTx/>
              <a:buChar char="●"/>
              <a:defRPr/>
            </a:pPr>
            <a:r>
              <a:rPr lang="ro" sz="2502" dirty="0">
                <a:highlight>
                  <a:srgbClr val="FFFFFF"/>
                </a:highlight>
                <a:ea typeface="Times New Roman"/>
                <a:cs typeface="Times New Roman"/>
                <a:sym typeface="Times New Roman"/>
              </a:rPr>
              <a:t>întocmirea proiectului,  în paralel, pe 2, 3 sau 4 coloane, corespunzător numărului de clase la care se lucrează simultan;</a:t>
            </a:r>
            <a:endParaRPr sz="2502" dirty="0">
              <a:highlight>
                <a:srgbClr val="FFFFFF"/>
              </a:highlight>
              <a:ea typeface="Times New Roman"/>
              <a:cs typeface="Times New Roman"/>
              <a:sym typeface="Times New Roman"/>
            </a:endParaRPr>
          </a:p>
          <a:p>
            <a:pPr marL="457200" indent="-344419" algn="just">
              <a:lnSpc>
                <a:spcPct val="115000"/>
              </a:lnSpc>
              <a:spcBef>
                <a:spcPts val="0"/>
              </a:spcBef>
              <a:spcAft>
                <a:spcPts val="0"/>
              </a:spcAft>
              <a:buClr>
                <a:srgbClr val="333333"/>
              </a:buClr>
              <a:buSzPct val="96303"/>
              <a:buFontTx/>
              <a:buChar char="●"/>
              <a:defRPr/>
            </a:pPr>
            <a:r>
              <a:rPr lang="ro" sz="2705" dirty="0">
                <a:highlight>
                  <a:srgbClr val="FFFFFF"/>
                </a:highlight>
                <a:ea typeface="Times New Roman"/>
                <a:cs typeface="Times New Roman"/>
                <a:sym typeface="Times New Roman"/>
              </a:rPr>
              <a:t>indicarea formei de activitate directă sau independentă  pentru fiecare etapă a lecției, pentru fiecare clasă;</a:t>
            </a:r>
            <a:endParaRPr sz="2705" dirty="0">
              <a:highlight>
                <a:srgbClr val="FFFFFF"/>
              </a:highlight>
              <a:ea typeface="Times New Roman"/>
              <a:cs typeface="Times New Roman"/>
              <a:sym typeface="Times New Roman"/>
            </a:endParaRPr>
          </a:p>
          <a:p>
            <a:pPr>
              <a:spcBef>
                <a:spcPts val="1200"/>
              </a:spcBef>
              <a:spcAft>
                <a:spcPts val="0"/>
              </a:spcAft>
              <a:defRPr/>
            </a:pPr>
            <a:endParaRPr sz="3200" dirty="0"/>
          </a:p>
        </p:txBody>
      </p:sp>
      <p:sp>
        <p:nvSpPr>
          <p:cNvPr id="5"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oogle Shape;242;p44"/>
          <p:cNvSpPr txBox="1">
            <a:spLocks noGrp="1"/>
          </p:cNvSpPr>
          <p:nvPr>
            <p:ph type="title"/>
          </p:nvPr>
        </p:nvSpPr>
        <p:spPr>
          <a:xfrm>
            <a:off x="1270575" y="1447852"/>
            <a:ext cx="7536814" cy="4038494"/>
          </a:xfrm>
          <a:extLst/>
        </p:spPr>
        <p:txBody>
          <a:bodyPr spcFirstLastPara="1" lIns="91425" tIns="91425" rIns="91425" bIns="91425" anchor="t">
            <a:noAutofit/>
          </a:bodyPr>
          <a:lstStyle/>
          <a:p>
            <a:pPr marL="457200" indent="-339410" algn="just">
              <a:lnSpc>
                <a:spcPct val="115000"/>
              </a:lnSpc>
              <a:spcBef>
                <a:spcPts val="1200"/>
              </a:spcBef>
              <a:spcAft>
                <a:spcPts val="0"/>
              </a:spcAft>
              <a:buClr>
                <a:srgbClr val="333333"/>
              </a:buClr>
              <a:buSzPts val="1745"/>
              <a:buFontTx/>
              <a:buChar char="●"/>
              <a:defRPr/>
            </a:pPr>
            <a:r>
              <a:rPr lang="ro" sz="2000" dirty="0">
                <a:solidFill>
                  <a:schemeClr val="tx1"/>
                </a:solidFill>
                <a:highlight>
                  <a:srgbClr val="FFFFFF"/>
                </a:highlight>
                <a:latin typeface="+mn-lt"/>
                <a:ea typeface="Times New Roman"/>
                <a:cs typeface="Times New Roman"/>
                <a:sym typeface="Times New Roman"/>
              </a:rPr>
              <a:t>selectarea riguroasă a sarcinilor de muncă independentă, prevăzând unele alternative și sarcini suplimentare comune și diferențiate;</a:t>
            </a:r>
            <a:endParaRPr sz="2000" dirty="0">
              <a:solidFill>
                <a:schemeClr val="tx1"/>
              </a:solidFill>
              <a:highlight>
                <a:srgbClr val="FFFFFF"/>
              </a:highlight>
              <a:latin typeface="+mn-lt"/>
              <a:ea typeface="Times New Roman"/>
              <a:cs typeface="Times New Roman"/>
              <a:sym typeface="Times New Roman"/>
            </a:endParaRPr>
          </a:p>
          <a:p>
            <a:pPr marL="457200" indent="-339410" algn="just">
              <a:lnSpc>
                <a:spcPct val="115000"/>
              </a:lnSpc>
              <a:spcBef>
                <a:spcPts val="0"/>
              </a:spcBef>
              <a:spcAft>
                <a:spcPts val="0"/>
              </a:spcAft>
              <a:buClr>
                <a:srgbClr val="333333"/>
              </a:buClr>
              <a:buSzPts val="1745"/>
              <a:buFontTx/>
              <a:buChar char="●"/>
              <a:defRPr/>
            </a:pPr>
            <a:r>
              <a:rPr lang="ro" sz="2000" dirty="0">
                <a:solidFill>
                  <a:schemeClr val="tx1"/>
                </a:solidFill>
                <a:highlight>
                  <a:srgbClr val="FFFFFF"/>
                </a:highlight>
                <a:latin typeface="+mn-lt"/>
                <a:ea typeface="Times New Roman"/>
                <a:cs typeface="Times New Roman"/>
                <a:sym typeface="Times New Roman"/>
              </a:rPr>
              <a:t>precizarea timpului pentru fiecare tip de activitate a elevilor desfășurată cu învățătorul sau independent;</a:t>
            </a:r>
            <a:endParaRPr sz="2000" dirty="0">
              <a:solidFill>
                <a:schemeClr val="tx1"/>
              </a:solidFill>
              <a:highlight>
                <a:srgbClr val="FFFFFF"/>
              </a:highlight>
              <a:latin typeface="+mn-lt"/>
              <a:ea typeface="Times New Roman"/>
              <a:cs typeface="Times New Roman"/>
              <a:sym typeface="Times New Roman"/>
            </a:endParaRPr>
          </a:p>
          <a:p>
            <a:pPr marL="457200" indent="-339410" algn="just">
              <a:lnSpc>
                <a:spcPct val="115000"/>
              </a:lnSpc>
              <a:spcBef>
                <a:spcPts val="0"/>
              </a:spcBef>
              <a:spcAft>
                <a:spcPts val="0"/>
              </a:spcAft>
              <a:buClr>
                <a:srgbClr val="333333"/>
              </a:buClr>
              <a:buSzPts val="1745"/>
              <a:buFontTx/>
              <a:buChar char="●"/>
              <a:defRPr/>
            </a:pPr>
            <a:r>
              <a:rPr lang="ro" sz="2000" dirty="0">
                <a:solidFill>
                  <a:schemeClr val="tx1"/>
                </a:solidFill>
                <a:highlight>
                  <a:srgbClr val="FFFFFF"/>
                </a:highlight>
                <a:latin typeface="+mn-lt"/>
                <a:ea typeface="Times New Roman"/>
                <a:cs typeface="Times New Roman"/>
                <a:sym typeface="Times New Roman"/>
              </a:rPr>
              <a:t>prezentarea, din motive de spațiu, pe aceeași coloană pentru fiecare clasă, atât a evenimentelor lecției cât și a activităților și operațiilor susținute de către învățător și elevi;</a:t>
            </a:r>
            <a:endParaRPr sz="2000" dirty="0">
              <a:solidFill>
                <a:schemeClr val="tx1"/>
              </a:solidFill>
              <a:highlight>
                <a:srgbClr val="FFFFFF"/>
              </a:highlight>
              <a:latin typeface="+mn-lt"/>
              <a:ea typeface="Times New Roman"/>
              <a:cs typeface="Times New Roman"/>
              <a:sym typeface="Times New Roman"/>
            </a:endParaRPr>
          </a:p>
          <a:p>
            <a:pPr marL="457200" indent="-339410" algn="just">
              <a:lnSpc>
                <a:spcPct val="115000"/>
              </a:lnSpc>
              <a:spcBef>
                <a:spcPts val="0"/>
              </a:spcBef>
              <a:spcAft>
                <a:spcPts val="0"/>
              </a:spcAft>
              <a:buClr>
                <a:srgbClr val="333333"/>
              </a:buClr>
              <a:buSzPts val="1745"/>
              <a:buFontTx/>
              <a:buChar char="●"/>
              <a:defRPr/>
            </a:pPr>
            <a:r>
              <a:rPr lang="ro" sz="2000" dirty="0">
                <a:solidFill>
                  <a:schemeClr val="tx1"/>
                </a:solidFill>
                <a:highlight>
                  <a:srgbClr val="FFFFFF"/>
                </a:highlight>
                <a:latin typeface="+mn-lt"/>
                <a:ea typeface="Times New Roman"/>
                <a:cs typeface="Times New Roman"/>
                <a:sym typeface="Times New Roman"/>
              </a:rPr>
              <a:t>stabilirea  cu rigurozitate a sarcinilor/ probelor de evaluare  pentru fiecare nivel și tip de activitate.</a:t>
            </a:r>
            <a:endParaRPr sz="2000" dirty="0">
              <a:solidFill>
                <a:schemeClr val="tx1"/>
              </a:solidFill>
              <a:highlight>
                <a:srgbClr val="FFFFFF"/>
              </a:highlight>
              <a:latin typeface="+mn-lt"/>
              <a:ea typeface="Times New Roman"/>
              <a:cs typeface="Times New Roman"/>
              <a:sym typeface="Times New Roman"/>
            </a:endParaRPr>
          </a:p>
          <a:p>
            <a:pPr>
              <a:spcBef>
                <a:spcPts val="1200"/>
              </a:spcBef>
              <a:spcAft>
                <a:spcPts val="0"/>
              </a:spcAft>
              <a:buSzPts val="990"/>
              <a:defRPr/>
            </a:pPr>
            <a:endParaRPr sz="2520" dirty="0"/>
          </a:p>
        </p:txBody>
      </p:sp>
      <p:sp>
        <p:nvSpPr>
          <p:cNvPr id="3" name="Title 1"/>
          <p:cNvSpPr txBox="1">
            <a:spLocks noChangeArrowheads="1"/>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ro-RO" altLang="en-US" sz="2400" b="1">
                <a:solidFill>
                  <a:schemeClr val="bg1"/>
                </a:solidFill>
              </a:rPr>
              <a:t> </a:t>
            </a:r>
            <a:r>
              <a:rPr lang="pt-BR" altLang="en-US" sz="2400" b="1">
                <a:solidFill>
                  <a:schemeClr val="bg1"/>
                </a:solidFill>
              </a:rPr>
              <a:t>ORGANIZAREA CLASELOR  ÎN REGIM SIMULTAN </a:t>
            </a:r>
            <a:endParaRPr lang="en-US" alt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90086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Google Shape;54;p13"/>
          <p:cNvSpPr txBox="1">
            <a:spLocks noGrp="1"/>
          </p:cNvSpPr>
          <p:nvPr>
            <p:ph type="title"/>
          </p:nvPr>
        </p:nvSpPr>
        <p:spPr>
          <a:xfrm>
            <a:off x="1143000" y="1093788"/>
            <a:ext cx="7807325" cy="506412"/>
          </a:xfrm>
        </p:spPr>
        <p:txBody>
          <a:bodyPr>
            <a:normAutofit fontScale="90000"/>
          </a:bodyPr>
          <a:lstStyle/>
          <a:p>
            <a:pPr algn="ctr">
              <a:buSzPct val="53739"/>
              <a:defRPr/>
            </a:pPr>
            <a:r>
              <a:rPr lang="ro" sz="1842" b="1" dirty="0">
                <a:solidFill>
                  <a:schemeClr val="tx1"/>
                </a:solidFill>
                <a:latin typeface="+mn-lt"/>
              </a:rPr>
              <a:t>PROGRAME ȘCOLARE ÎN VIGOARE </a:t>
            </a:r>
            <a:r>
              <a:rPr sz="1842" b="1" dirty="0">
                <a:solidFill>
                  <a:schemeClr val="tx1"/>
                </a:solidFill>
                <a:latin typeface="+mn-lt"/>
              </a:rPr>
              <a:t/>
            </a:r>
            <a:br>
              <a:rPr sz="1842" b="1" dirty="0">
                <a:solidFill>
                  <a:schemeClr val="tx1"/>
                </a:solidFill>
                <a:latin typeface="+mn-lt"/>
              </a:rPr>
            </a:br>
            <a:r>
              <a:rPr lang="ro" sz="1620" b="1" dirty="0">
                <a:solidFill>
                  <a:schemeClr val="tx1"/>
                </a:solidFill>
                <a:latin typeface="+mn-lt"/>
              </a:rPr>
              <a:t>LIMBĂ ȘI COMUNICARE</a:t>
            </a:r>
            <a:endParaRPr sz="1620" b="1" dirty="0">
              <a:solidFill>
                <a:schemeClr val="tx1"/>
              </a:solidFill>
              <a:latin typeface="+mn-lt"/>
            </a:endParaRPr>
          </a:p>
        </p:txBody>
      </p:sp>
      <p:sp>
        <p:nvSpPr>
          <p:cNvPr id="10243" name="Google Shape;55;p13"/>
          <p:cNvSpPr>
            <a:spLocks noGrp="1"/>
          </p:cNvSpPr>
          <p:nvPr>
            <p:ph type="body" idx="1"/>
          </p:nvPr>
        </p:nvSpPr>
        <p:spPr>
          <a:xfrm>
            <a:off x="944563" y="1828800"/>
            <a:ext cx="8005762" cy="1512888"/>
          </a:xfrm>
        </p:spPr>
        <p:txBody>
          <a:bodyPr/>
          <a:lstStyle/>
          <a:p>
            <a:pPr>
              <a:spcBef>
                <a:spcPct val="0"/>
              </a:spcBef>
              <a:spcAft>
                <a:spcPct val="0"/>
              </a:spcAft>
              <a:buFontTx/>
              <a:buChar char="➢"/>
            </a:pPr>
            <a:r>
              <a:rPr lang="en-US" altLang="en-US" sz="1400" b="1" u="sng" smtClean="0">
                <a:solidFill>
                  <a:srgbClr val="20124D"/>
                </a:solidFill>
              </a:rPr>
              <a:t>COMUNICARE ÎN LIMBA ROMÂNĂ</a:t>
            </a:r>
            <a:r>
              <a:rPr lang="en-US" altLang="en-US" sz="1400" b="1" smtClean="0">
                <a:solidFill>
                  <a:srgbClr val="20124D"/>
                </a:solidFill>
              </a:rPr>
              <a:t> </a:t>
            </a:r>
            <a:r>
              <a:rPr lang="en-US" altLang="en-US" sz="1400" smtClean="0">
                <a:solidFill>
                  <a:srgbClr val="000000"/>
                </a:solidFill>
              </a:rPr>
              <a:t>clasa pregătitoare, clasa I şi clasa a II-a, Aprobată prin ordin al ministrului Nr. 3418/19.03.2013 </a:t>
            </a:r>
            <a:r>
              <a:rPr lang="en-US" altLang="en-US" sz="1400" u="sng" smtClean="0">
                <a:solidFill>
                  <a:schemeClr val="hlink"/>
                </a:solidFill>
                <a:hlinkClick r:id="rId3"/>
              </a:rPr>
              <a:t>http://programe.ise.ro/Portals/1/2013_CP_I_II/01_CLR_CP_II_OMEN.pdf</a:t>
            </a:r>
            <a:endParaRPr lang="en-US" altLang="en-US" sz="1400" smtClean="0">
              <a:solidFill>
                <a:srgbClr val="000000"/>
              </a:solidFill>
            </a:endParaRPr>
          </a:p>
          <a:p>
            <a:pPr>
              <a:spcBef>
                <a:spcPct val="0"/>
              </a:spcBef>
              <a:spcAft>
                <a:spcPct val="0"/>
              </a:spcAft>
              <a:buClr>
                <a:srgbClr val="000000"/>
              </a:buClr>
              <a:buFontTx/>
              <a:buChar char="➢"/>
            </a:pPr>
            <a:r>
              <a:rPr lang="en-US" altLang="en-US" sz="1400" b="1" u="sng" smtClean="0">
                <a:solidFill>
                  <a:srgbClr val="20124D"/>
                </a:solidFill>
              </a:rPr>
              <a:t>LIMBA ŞI LITERATURA ROMÂNĂ </a:t>
            </a:r>
            <a:r>
              <a:rPr lang="en-US" altLang="en-US" sz="1400" smtClean="0">
                <a:solidFill>
                  <a:srgbClr val="20124D"/>
                </a:solidFill>
              </a:rPr>
              <a:t> </a:t>
            </a:r>
            <a:r>
              <a:rPr lang="en-US" altLang="en-US" sz="1400" smtClean="0">
                <a:solidFill>
                  <a:srgbClr val="000000"/>
                </a:solidFill>
              </a:rPr>
              <a:t>clasele a III-a – a IV-a, Aprobată prin ordin al ministrului Nr. 5003 /02.12.2014 </a:t>
            </a:r>
            <a:r>
              <a:rPr lang="en-US" altLang="en-US" sz="1400" u="sng" smtClean="0">
                <a:solidFill>
                  <a:schemeClr val="hlink"/>
                </a:solidFill>
                <a:hlinkClick r:id="rId4"/>
              </a:rPr>
              <a:t>http://programe.ise.ro/Portals/1/Curriculum/2014-12/01-Limba%20si%20literatura%20romana_clasele%20a%20III-a%20-%20a%20IV-a.pdf</a:t>
            </a:r>
            <a:r>
              <a:rPr lang="en-US" altLang="en-US" sz="1400" smtClean="0">
                <a:solidFill>
                  <a:srgbClr val="000000"/>
                </a:solidFill>
              </a:rPr>
              <a:t> </a:t>
            </a:r>
          </a:p>
        </p:txBody>
      </p:sp>
      <p:sp>
        <p:nvSpPr>
          <p:cNvPr id="56" name="Google Shape;56;p13"/>
          <p:cNvSpPr txBox="1">
            <a:spLocks noGrp="1"/>
          </p:cNvSpPr>
          <p:nvPr>
            <p:ph type="title"/>
          </p:nvPr>
        </p:nvSpPr>
        <p:spPr>
          <a:xfrm>
            <a:off x="1066800" y="3387725"/>
            <a:ext cx="8520113" cy="573088"/>
          </a:xfrm>
        </p:spPr>
        <p:txBody>
          <a:bodyPr/>
          <a:lstStyle/>
          <a:p>
            <a:pPr>
              <a:buSzPts val="990"/>
              <a:defRPr/>
            </a:pPr>
            <a:r>
              <a:rPr lang="ro" sz="1620" b="1" dirty="0">
                <a:solidFill>
                  <a:schemeClr val="tx1"/>
                </a:solidFill>
              </a:rPr>
              <a:t>MATEMATICĂ </a:t>
            </a:r>
            <a:r>
              <a:rPr lang="ro" sz="1620" b="1" dirty="0">
                <a:solidFill>
                  <a:schemeClr val="tx1"/>
                </a:solidFill>
                <a:latin typeface="+mn-lt"/>
              </a:rPr>
              <a:t>ȘI</a:t>
            </a:r>
            <a:r>
              <a:rPr lang="ro" sz="1620" b="1" dirty="0">
                <a:solidFill>
                  <a:schemeClr val="tx1"/>
                </a:solidFill>
              </a:rPr>
              <a:t> STIINȚE ALE NATURII</a:t>
            </a:r>
            <a:endParaRPr sz="1620" b="1" dirty="0">
              <a:solidFill>
                <a:schemeClr val="tx1"/>
              </a:solidFill>
            </a:endParaRPr>
          </a:p>
        </p:txBody>
      </p:sp>
      <p:sp>
        <p:nvSpPr>
          <p:cNvPr id="10245" name="Google Shape;57;p13"/>
          <p:cNvSpPr>
            <a:spLocks noGrp="1"/>
          </p:cNvSpPr>
          <p:nvPr>
            <p:ph type="body" idx="1"/>
          </p:nvPr>
        </p:nvSpPr>
        <p:spPr>
          <a:xfrm>
            <a:off x="944563" y="3960813"/>
            <a:ext cx="8005762" cy="1787525"/>
          </a:xfrm>
        </p:spPr>
        <p:txBody>
          <a:bodyPr>
            <a:normAutofit fontScale="92500" lnSpcReduction="20000"/>
          </a:bodyPr>
          <a:lstStyle/>
          <a:p>
            <a:pPr indent="-317500">
              <a:lnSpc>
                <a:spcPct val="95000"/>
              </a:lnSpc>
              <a:spcBef>
                <a:spcPct val="0"/>
              </a:spcBef>
              <a:spcAft>
                <a:spcPct val="0"/>
              </a:spcAft>
              <a:buSzPts val="1400"/>
              <a:buFontTx/>
              <a:buChar char="➢"/>
              <a:defRPr/>
            </a:pPr>
            <a:r>
              <a:rPr lang="en-US" altLang="en-US" sz="1400" b="1" u="sng" smtClean="0">
                <a:solidFill>
                  <a:srgbClr val="20124D"/>
                </a:solidFill>
              </a:rPr>
              <a:t>MATEMATICĂ ŞI EXPLORAREA MEDIULUI </a:t>
            </a:r>
            <a:r>
              <a:rPr lang="en-US" altLang="en-US" sz="1400" smtClean="0">
                <a:solidFill>
                  <a:srgbClr val="000000"/>
                </a:solidFill>
              </a:rPr>
              <a:t>Clasa pregătitoare, clasa I şi clasa a II-a, Aprobată prin ordin al ministrului Nr. 3418/19.03.2013 </a:t>
            </a:r>
            <a:r>
              <a:rPr lang="en-US" altLang="en-US" sz="1400" u="sng" smtClean="0">
                <a:solidFill>
                  <a:schemeClr val="hlink"/>
                </a:solidFill>
                <a:hlinkClick r:id="rId5"/>
              </a:rPr>
              <a:t>http://programe.ise.ro/Portals/1/2013_CP_I_II/25_Matematica_explorarea_mediului_CP_II_OMEN.pdf</a:t>
            </a:r>
            <a:r>
              <a:rPr lang="en-US" altLang="en-US" sz="1400" smtClean="0">
                <a:solidFill>
                  <a:srgbClr val="000000"/>
                </a:solidFill>
              </a:rPr>
              <a:t> </a:t>
            </a:r>
          </a:p>
          <a:p>
            <a:pPr indent="-317500">
              <a:lnSpc>
                <a:spcPct val="95000"/>
              </a:lnSpc>
              <a:spcBef>
                <a:spcPct val="0"/>
              </a:spcBef>
              <a:spcAft>
                <a:spcPct val="0"/>
              </a:spcAft>
              <a:buClr>
                <a:srgbClr val="000000"/>
              </a:buClr>
              <a:buSzPts val="1400"/>
              <a:buFontTx/>
              <a:buChar char="➢"/>
              <a:defRPr/>
            </a:pPr>
            <a:r>
              <a:rPr lang="en-US" altLang="en-US" sz="1400" b="1" u="sng" smtClean="0">
                <a:solidFill>
                  <a:srgbClr val="20124D"/>
                </a:solidFill>
              </a:rPr>
              <a:t>MATEMATICĂ </a:t>
            </a:r>
            <a:r>
              <a:rPr lang="en-US" altLang="en-US" sz="1400" smtClean="0">
                <a:solidFill>
                  <a:srgbClr val="000000"/>
                </a:solidFill>
              </a:rPr>
              <a:t>Clasele a III-a – a IV-a, Aprobată prin ordin al ministrului nr. 5003 /02.12.2014 </a:t>
            </a:r>
            <a:r>
              <a:rPr lang="en-US" altLang="en-US" sz="1400" u="sng" smtClean="0">
                <a:solidFill>
                  <a:schemeClr val="hlink"/>
                </a:solidFill>
                <a:hlinkClick r:id="rId6"/>
              </a:rPr>
              <a:t>http://programe.ise.ro/Portals/1/Curriculum/2014-12/21-Matematica_clasele%20a%20III-a%20-%20a%20IV-a.pdf</a:t>
            </a:r>
            <a:r>
              <a:rPr lang="en-US" altLang="en-US" sz="1400" smtClean="0">
                <a:solidFill>
                  <a:srgbClr val="000000"/>
                </a:solidFill>
              </a:rPr>
              <a:t> </a:t>
            </a:r>
          </a:p>
          <a:p>
            <a:pPr indent="-317500">
              <a:lnSpc>
                <a:spcPct val="95000"/>
              </a:lnSpc>
              <a:spcBef>
                <a:spcPct val="0"/>
              </a:spcBef>
              <a:spcAft>
                <a:spcPct val="0"/>
              </a:spcAft>
              <a:buClr>
                <a:srgbClr val="20124D"/>
              </a:buClr>
              <a:buSzPts val="1400"/>
              <a:buFontTx/>
              <a:buChar char="➢"/>
              <a:defRPr/>
            </a:pPr>
            <a:r>
              <a:rPr lang="en-US" altLang="en-US" sz="1400" b="1" u="sng" smtClean="0">
                <a:solidFill>
                  <a:srgbClr val="20124D"/>
                </a:solidFill>
              </a:rPr>
              <a:t>ȘTIINȚE ALE NATURII </a:t>
            </a:r>
            <a:r>
              <a:rPr lang="en-US" altLang="en-US" sz="1400" smtClean="0">
                <a:solidFill>
                  <a:srgbClr val="000000"/>
                </a:solidFill>
              </a:rPr>
              <a:t>Clasele a III-a – a IV-a, Aprobată prin ordin al ministrului nr. 5003 /02.12.2014 </a:t>
            </a:r>
            <a:r>
              <a:rPr lang="en-US" altLang="en-US" sz="1400" u="sng" smtClean="0">
                <a:solidFill>
                  <a:schemeClr val="hlink"/>
                </a:solidFill>
                <a:hlinkClick r:id="rId7"/>
              </a:rPr>
              <a:t>http://programe.ise.ro/Portals/1/Curriculum/2014-12/22-Stiinte%20ale%20naturii_clasele%20a%20III-a%20-%20a%20IV-a.pdf</a:t>
            </a:r>
            <a:r>
              <a:rPr lang="en-US" altLang="en-US" sz="1400" smtClean="0">
                <a:solidFill>
                  <a:srgbClr val="000000"/>
                </a:solidFill>
              </a:rPr>
              <a:t> </a:t>
            </a:r>
            <a:endParaRPr lang="en-US" altLang="en-US" sz="1400" b="1" u="sng" smtClean="0">
              <a:solidFill>
                <a:srgbClr val="20124D"/>
              </a:solidFill>
            </a:endParaRPr>
          </a:p>
        </p:txBody>
      </p:sp>
      <p:sp>
        <p:nvSpPr>
          <p:cNvPr id="6" name="Title 1"/>
          <p:cNvSpPr txBox="1">
            <a:spLocks/>
          </p:cNvSpPr>
          <p:nvPr/>
        </p:nvSpPr>
        <p:spPr bwMode="auto">
          <a:xfrm>
            <a:off x="1304925" y="439738"/>
            <a:ext cx="7731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normAutofit fontScale="92500" lnSpcReduction="20000"/>
          </a:bodyPr>
          <a:lstStyle>
            <a:lvl1pPr lvl="0" algn="l" rtl="0" eaLnBrk="0" fontAlgn="base" hangingPunct="0">
              <a:spcBef>
                <a:spcPts val="0"/>
              </a:spcBef>
              <a:spcAft>
                <a:spcPts val="0"/>
              </a:spcAft>
              <a:buSzPts val="2800"/>
              <a:buNone/>
              <a:defRPr sz="2400" kern="1200">
                <a:solidFill>
                  <a:schemeClr val="bg1"/>
                </a:solidFill>
                <a:latin typeface="+mj-lt"/>
                <a:ea typeface="+mj-ea"/>
                <a:cs typeface="+mj-cs"/>
                <a:sym typeface="Arial" panose="020B0604020202020204" pitchFamily="34" charset="0"/>
              </a:defRPr>
            </a:lvl1pPr>
            <a:lvl2pPr lvl="1" algn="l" rtl="0" eaLnBrk="0" fontAlgn="base" hangingPunct="0">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lvl="2" algn="l" rtl="0" eaLnBrk="0" fontAlgn="base" hangingPunct="0">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lvl="3" algn="l" rtl="0" eaLnBrk="0" fontAlgn="base" hangingPunct="0">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lvl="4" algn="l" rtl="0" eaLnBrk="0" fontAlgn="base" hangingPunct="0">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lvl="5" algn="l" rtl="0" fontAlgn="base">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lvl="6" algn="l" rtl="0" fontAlgn="base">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lvl="7" algn="l" rtl="0" fontAlgn="base">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lvl="8" algn="l" rtl="0" fontAlgn="base">
              <a:spcBef>
                <a:spcPts val="0"/>
              </a:spcBef>
              <a:spcAft>
                <a:spcPts val="0"/>
              </a:spcAft>
              <a:buSzPts val="2800"/>
              <a:buNone/>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ro-RO" altLang="en-US" b="1" dirty="0" smtClean="0"/>
              <a:t>CURRICULUM</a:t>
            </a:r>
            <a:endParaRPr lang="en-US" alt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ro-RO" altLang="en-US" b="1" dirty="0" smtClean="0"/>
              <a:t>CURRICULUM</a:t>
            </a:r>
            <a:endParaRPr lang="en-US" altLang="en-US" b="1" dirty="0" smtClean="0"/>
          </a:p>
        </p:txBody>
      </p:sp>
      <p:sp>
        <p:nvSpPr>
          <p:cNvPr id="12291" name="Google Shape;62;p14"/>
          <p:cNvSpPr txBox="1">
            <a:spLocks/>
          </p:cNvSpPr>
          <p:nvPr/>
        </p:nvSpPr>
        <p:spPr bwMode="auto">
          <a:xfrm>
            <a:off x="1304925" y="901700"/>
            <a:ext cx="64706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25" tIns="91425" rIns="91425" bIns="91425"/>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Clr>
                <a:srgbClr val="000000"/>
              </a:buClr>
              <a:buSzPts val="1000"/>
              <a:buFontTx/>
              <a:buNone/>
            </a:pPr>
            <a:r>
              <a:rPr lang="en-US" altLang="en-US" sz="1400" b="1"/>
              <a:t>OM ȘI SOCIETATE</a:t>
            </a:r>
            <a:endParaRPr lang="en-US" altLang="en-US" sz="1400"/>
          </a:p>
        </p:txBody>
      </p:sp>
      <p:sp>
        <p:nvSpPr>
          <p:cNvPr id="12292" name="Google Shape;63;p14"/>
          <p:cNvSpPr txBox="1">
            <a:spLocks/>
          </p:cNvSpPr>
          <p:nvPr/>
        </p:nvSpPr>
        <p:spPr bwMode="auto">
          <a:xfrm>
            <a:off x="1112838" y="1193800"/>
            <a:ext cx="77263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defTabSz="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SzPts val="1400"/>
              <a:buFontTx/>
              <a:buChar char="➢"/>
            </a:pPr>
            <a:r>
              <a:rPr lang="it-IT" altLang="en-US" sz="1200" b="1" u="sng" dirty="0">
                <a:solidFill>
                  <a:srgbClr val="20124D"/>
                </a:solidFill>
              </a:rPr>
              <a:t>ISTORIE </a:t>
            </a:r>
            <a:r>
              <a:rPr lang="it-IT" altLang="en-US" sz="1200" dirty="0">
                <a:solidFill>
                  <a:srgbClr val="000000"/>
                </a:solidFill>
              </a:rPr>
              <a:t>Clasa a IV-a, Aprobată prin ordin al ministrului nr. </a:t>
            </a:r>
            <a:r>
              <a:rPr lang="it-IT" altLang="en-US" sz="1200" b="1" dirty="0">
                <a:solidFill>
                  <a:srgbClr val="000000"/>
                </a:solidFill>
              </a:rPr>
              <a:t>5003 /02.12.2014 </a:t>
            </a:r>
            <a:r>
              <a:rPr lang="it-IT" altLang="en-US" sz="1200" u="sng" dirty="0">
                <a:solidFill>
                  <a:schemeClr val="hlink"/>
                </a:solidFill>
                <a:hlinkClick r:id="rId2"/>
              </a:rPr>
              <a:t>http://programe.ise.ro/Portals/1/Curriculum/2014-12/23-Istorie_clasa%20a%20IV-a.pdf</a:t>
            </a:r>
            <a:r>
              <a:rPr lang="it-IT" altLang="en-US" sz="1200" dirty="0">
                <a:solidFill>
                  <a:srgbClr val="000000"/>
                </a:solidFill>
              </a:rPr>
              <a:t>  </a:t>
            </a:r>
          </a:p>
          <a:p>
            <a:pPr>
              <a:spcBef>
                <a:spcPct val="0"/>
              </a:spcBef>
              <a:buClr>
                <a:srgbClr val="000000"/>
              </a:buClr>
              <a:buSzPts val="1400"/>
              <a:buFontTx/>
              <a:buChar char="➢"/>
            </a:pPr>
            <a:r>
              <a:rPr lang="it-IT" altLang="en-US" sz="1200" b="1" u="sng" dirty="0">
                <a:solidFill>
                  <a:srgbClr val="20124D"/>
                </a:solidFill>
              </a:rPr>
              <a:t>GEOGRAFIE</a:t>
            </a:r>
            <a:r>
              <a:rPr lang="it-IT" altLang="en-US" sz="1200" b="1" dirty="0">
                <a:solidFill>
                  <a:srgbClr val="20124D"/>
                </a:solidFill>
              </a:rPr>
              <a:t> </a:t>
            </a:r>
            <a:r>
              <a:rPr lang="it-IT" altLang="en-US" sz="1200" dirty="0">
                <a:solidFill>
                  <a:srgbClr val="000000"/>
                </a:solidFill>
              </a:rPr>
              <a:t>Clasa a IV-a, Aprobată prin ordin al ministrului nr. </a:t>
            </a:r>
            <a:r>
              <a:rPr lang="it-IT" altLang="en-US" sz="1200" b="1" dirty="0">
                <a:solidFill>
                  <a:srgbClr val="000000"/>
                </a:solidFill>
              </a:rPr>
              <a:t>5003 /02.12.2014 </a:t>
            </a:r>
            <a:r>
              <a:rPr lang="it-IT" altLang="en-US" sz="1200" u="sng" dirty="0">
                <a:solidFill>
                  <a:schemeClr val="hlink"/>
                </a:solidFill>
                <a:hlinkClick r:id="rId3"/>
              </a:rPr>
              <a:t>http://programe.ise.ro/Portals/1/Curriculum/2014-12/24-Geografie%20-%20clasa%20a%20IV-a.pdf</a:t>
            </a:r>
            <a:endParaRPr lang="it-IT" altLang="en-US" sz="1200" dirty="0">
              <a:solidFill>
                <a:srgbClr val="000000"/>
              </a:solidFill>
            </a:endParaRPr>
          </a:p>
          <a:p>
            <a:pPr>
              <a:spcBef>
                <a:spcPct val="0"/>
              </a:spcBef>
              <a:buClr>
                <a:srgbClr val="000000"/>
              </a:buClr>
              <a:buSzPts val="1400"/>
              <a:buFontTx/>
              <a:buChar char="➢"/>
            </a:pPr>
            <a:r>
              <a:rPr lang="it-IT" altLang="en-US" sz="1200" b="1" u="sng" dirty="0">
                <a:solidFill>
                  <a:srgbClr val="20124D"/>
                </a:solidFill>
              </a:rPr>
              <a:t>EDUCAȚIE CIVICĂ</a:t>
            </a:r>
            <a:r>
              <a:rPr lang="it-IT" altLang="en-US" sz="1200" b="1" dirty="0">
                <a:solidFill>
                  <a:srgbClr val="20124D"/>
                </a:solidFill>
              </a:rPr>
              <a:t> </a:t>
            </a:r>
            <a:r>
              <a:rPr lang="it-IT" altLang="en-US" sz="1200" dirty="0">
                <a:solidFill>
                  <a:srgbClr val="000000"/>
                </a:solidFill>
              </a:rPr>
              <a:t>Clasele a III-a și a IV-a, Aprobată prin ordin al ministrului nr. </a:t>
            </a:r>
            <a:r>
              <a:rPr lang="it-IT" altLang="en-US" sz="1200" b="1" dirty="0">
                <a:solidFill>
                  <a:srgbClr val="000000"/>
                </a:solidFill>
              </a:rPr>
              <a:t>5003 /02.12.2014 </a:t>
            </a:r>
            <a:r>
              <a:rPr lang="it-IT" altLang="en-US" sz="1200" u="sng" dirty="0">
                <a:solidFill>
                  <a:schemeClr val="hlink"/>
                </a:solidFill>
                <a:hlinkClick r:id="rId4"/>
              </a:rPr>
              <a:t>http://programe.ise.ro/Portals/1/Curriculum/2014-12/25-Educatie%20civica_clasele%20a%20III-a%20-%20a%20IV-a.pdf</a:t>
            </a:r>
            <a:r>
              <a:rPr lang="it-IT" altLang="en-US" sz="1200" dirty="0">
                <a:solidFill>
                  <a:srgbClr val="000000"/>
                </a:solidFill>
              </a:rPr>
              <a:t> </a:t>
            </a:r>
          </a:p>
        </p:txBody>
      </p:sp>
      <p:sp>
        <p:nvSpPr>
          <p:cNvPr id="5" name="Google Shape;68;p15"/>
          <p:cNvSpPr txBox="1">
            <a:spLocks/>
          </p:cNvSpPr>
          <p:nvPr/>
        </p:nvSpPr>
        <p:spPr bwMode="auto">
          <a:xfrm>
            <a:off x="1295400" y="2506663"/>
            <a:ext cx="85201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spcAft>
                <a:spcPts val="0"/>
              </a:spcAft>
              <a:buSzPts val="990"/>
              <a:defRPr/>
            </a:pPr>
            <a:r>
              <a:rPr lang="en-US" sz="1620" b="1" dirty="0" smtClean="0">
                <a:solidFill>
                  <a:schemeClr val="tx1"/>
                </a:solidFill>
              </a:rPr>
              <a:t>EDUCAȚIE FIZICĂ, SPORT ȘI SĂNĂTATE; ARTE; TEHNOLOGII</a:t>
            </a:r>
            <a:endParaRPr lang="en-US" sz="1620" dirty="0">
              <a:solidFill>
                <a:schemeClr val="tx1"/>
              </a:solidFill>
            </a:endParaRPr>
          </a:p>
        </p:txBody>
      </p:sp>
      <p:sp>
        <p:nvSpPr>
          <p:cNvPr id="12294" name="Google Shape;69;p15"/>
          <p:cNvSpPr txBox="1">
            <a:spLocks/>
          </p:cNvSpPr>
          <p:nvPr/>
        </p:nvSpPr>
        <p:spPr bwMode="auto">
          <a:xfrm>
            <a:off x="1177925" y="2794000"/>
            <a:ext cx="78581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9563" defTabSz="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defTabSz="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Char char="➢"/>
            </a:pPr>
            <a:r>
              <a:rPr lang="en-US" altLang="en-US" sz="1200" b="1" u="sng">
                <a:solidFill>
                  <a:srgbClr val="20124D"/>
                </a:solidFill>
              </a:rPr>
              <a:t>EDUCAȚIE FIZICĂ </a:t>
            </a:r>
            <a:r>
              <a:rPr lang="en-US" altLang="en-US" sz="1200">
                <a:solidFill>
                  <a:srgbClr val="000000"/>
                </a:solidFill>
              </a:rPr>
              <a:t>Clasa pregătitoare, clasa I şi clasa a II-a, Aprobată prin ordin al ministrului Nr. </a:t>
            </a:r>
            <a:r>
              <a:rPr lang="en-US" altLang="en-US" sz="1200" b="1">
                <a:solidFill>
                  <a:srgbClr val="000000"/>
                </a:solidFill>
              </a:rPr>
              <a:t>3418/19.03.2013</a:t>
            </a:r>
            <a:r>
              <a:rPr lang="en-US" altLang="en-US" sz="1200">
                <a:solidFill>
                  <a:srgbClr val="000000"/>
                </a:solidFill>
              </a:rPr>
              <a:t> </a:t>
            </a:r>
            <a:r>
              <a:rPr lang="en-US" altLang="en-US" sz="1200" u="sng">
                <a:solidFill>
                  <a:schemeClr val="hlink"/>
                </a:solidFill>
                <a:hlinkClick r:id="rId5"/>
              </a:rPr>
              <a:t>http://programe.ise.ro/Portals/1/2013_CP_I_II/54_Educatie%20fizica_CP_II_OMEN.pdf</a:t>
            </a:r>
            <a:r>
              <a:rPr lang="en-US" altLang="en-US" sz="1200">
                <a:solidFill>
                  <a:srgbClr val="000000"/>
                </a:solidFill>
              </a:rPr>
              <a:t> </a:t>
            </a:r>
          </a:p>
          <a:p>
            <a:pPr>
              <a:spcBef>
                <a:spcPct val="0"/>
              </a:spcBef>
              <a:buClr>
                <a:srgbClr val="000000"/>
              </a:buClr>
              <a:buFontTx/>
              <a:buChar char="➢"/>
            </a:pPr>
            <a:r>
              <a:rPr lang="en-US" altLang="en-US" sz="1200" b="1" u="sng">
                <a:solidFill>
                  <a:srgbClr val="20124D"/>
                </a:solidFill>
              </a:rPr>
              <a:t>EDUCAȚIE FIZICĂ </a:t>
            </a:r>
            <a:r>
              <a:rPr lang="en-US" altLang="en-US" sz="1200">
                <a:solidFill>
                  <a:srgbClr val="000000"/>
                </a:solidFill>
              </a:rPr>
              <a:t>Claele a III-a și a IV-a, Aprobată prin ordin al ministrului nr. </a:t>
            </a:r>
            <a:r>
              <a:rPr lang="en-US" altLang="en-US" sz="1200" b="1">
                <a:solidFill>
                  <a:srgbClr val="000000"/>
                </a:solidFill>
              </a:rPr>
              <a:t>5003 /02.12.2014 </a:t>
            </a:r>
            <a:r>
              <a:rPr lang="en-US" altLang="en-US" sz="1200" u="sng">
                <a:solidFill>
                  <a:schemeClr val="hlink"/>
                </a:solidFill>
                <a:hlinkClick r:id="rId6"/>
              </a:rPr>
              <a:t>http://programe.ise.ro/Portals/1/Curriculum/2014-12/26-Educatie%20fizica_clasele%20a%20III-a-a%20IV-a.pdf</a:t>
            </a:r>
            <a:r>
              <a:rPr lang="en-US" altLang="en-US" sz="1200">
                <a:solidFill>
                  <a:srgbClr val="000000"/>
                </a:solidFill>
              </a:rPr>
              <a:t> </a:t>
            </a:r>
          </a:p>
          <a:p>
            <a:pPr>
              <a:spcBef>
                <a:spcPct val="0"/>
              </a:spcBef>
              <a:buFontTx/>
              <a:buChar char="➢"/>
            </a:pPr>
            <a:r>
              <a:rPr lang="en-US" altLang="en-US" sz="1200" b="1" u="sng">
                <a:solidFill>
                  <a:srgbClr val="20124D"/>
                </a:solidFill>
              </a:rPr>
              <a:t>ARTE VIZUALE ŞI ABILITĂŢI PRACTICE</a:t>
            </a:r>
            <a:r>
              <a:rPr lang="en-US" altLang="en-US" sz="1200">
                <a:solidFill>
                  <a:srgbClr val="000000"/>
                </a:solidFill>
              </a:rPr>
              <a:t> Clasa pregătitoare, clasa I şi clasa a II-a, Aprobată prin ordin al ministrului Nr. </a:t>
            </a:r>
            <a:r>
              <a:rPr lang="en-US" altLang="en-US" sz="1200" b="1">
                <a:solidFill>
                  <a:srgbClr val="000000"/>
                </a:solidFill>
              </a:rPr>
              <a:t>3418/19.03.2013</a:t>
            </a:r>
            <a:r>
              <a:rPr lang="en-US" altLang="en-US" sz="1200">
                <a:solidFill>
                  <a:srgbClr val="000000"/>
                </a:solidFill>
              </a:rPr>
              <a:t> </a:t>
            </a:r>
            <a:r>
              <a:rPr lang="en-US" altLang="en-US" sz="1200" u="sng">
                <a:solidFill>
                  <a:schemeClr val="hlink"/>
                </a:solidFill>
                <a:hlinkClick r:id="rId7"/>
              </a:rPr>
              <a:t>http://programe.ise.ro/Portals/1/2013_CP_I_II/37_AVAB_CP_II_OMEN.pdf</a:t>
            </a:r>
            <a:endParaRPr lang="en-US" altLang="en-US" sz="1200">
              <a:solidFill>
                <a:srgbClr val="000000"/>
              </a:solidFill>
            </a:endParaRPr>
          </a:p>
          <a:p>
            <a:pPr>
              <a:spcBef>
                <a:spcPct val="0"/>
              </a:spcBef>
              <a:buFontTx/>
              <a:buChar char="➢"/>
            </a:pPr>
            <a:r>
              <a:rPr lang="en-US" altLang="en-US" sz="1200" b="1" u="sng">
                <a:solidFill>
                  <a:srgbClr val="20124D"/>
                </a:solidFill>
              </a:rPr>
              <a:t>ARTE VIZUALE ŞI ABILITĂŢI PRACTICE</a:t>
            </a:r>
            <a:r>
              <a:rPr lang="en-US" altLang="en-US" sz="1200">
                <a:solidFill>
                  <a:srgbClr val="000000"/>
                </a:solidFill>
              </a:rPr>
              <a:t> Clasele a III-a - a IV-a, Aprobată prin ordin al ministrului nr. </a:t>
            </a:r>
            <a:r>
              <a:rPr lang="en-US" altLang="en-US" sz="1200" b="1">
                <a:solidFill>
                  <a:srgbClr val="000000"/>
                </a:solidFill>
              </a:rPr>
              <a:t>5003 /02.12.2014 </a:t>
            </a:r>
            <a:r>
              <a:rPr lang="en-US" altLang="en-US" sz="1200" u="sng">
                <a:solidFill>
                  <a:schemeClr val="hlink"/>
                </a:solidFill>
                <a:hlinkClick r:id="rId8"/>
              </a:rPr>
              <a:t>http://programe.ise.ro/Portals/1/Curriculum/2014-12/40-Arte%20vizuale%20si%20abilitati%20practice_clasele%20a%20III-a%20-%20a%20IV-a.pdf</a:t>
            </a:r>
            <a:r>
              <a:rPr lang="en-US" altLang="en-US" sz="1200">
                <a:solidFill>
                  <a:srgbClr val="000000"/>
                </a:solidFill>
              </a:rPr>
              <a:t> </a:t>
            </a:r>
          </a:p>
          <a:p>
            <a:pPr>
              <a:spcBef>
                <a:spcPct val="0"/>
              </a:spcBef>
              <a:buFontTx/>
              <a:buChar char="➢"/>
            </a:pPr>
            <a:r>
              <a:rPr lang="en-US" altLang="en-US" sz="1200" b="1" u="sng">
                <a:solidFill>
                  <a:srgbClr val="20124D"/>
                </a:solidFill>
              </a:rPr>
              <a:t>MUZICĂ ŞI MIŞCARE</a:t>
            </a:r>
            <a:r>
              <a:rPr lang="en-US" altLang="en-US" sz="1200">
                <a:solidFill>
                  <a:srgbClr val="000000"/>
                </a:solidFill>
              </a:rPr>
              <a:t> Clasa pregătitoare, clasa I şi clasa a II-a, Aprobată prin ordin al ministrului Nr. </a:t>
            </a:r>
            <a:r>
              <a:rPr lang="en-US" altLang="en-US" sz="1200" b="1">
                <a:solidFill>
                  <a:srgbClr val="000000"/>
                </a:solidFill>
              </a:rPr>
              <a:t>3418/19.03.2013</a:t>
            </a:r>
            <a:r>
              <a:rPr lang="en-US" altLang="en-US" sz="1200">
                <a:solidFill>
                  <a:srgbClr val="000000"/>
                </a:solidFill>
              </a:rPr>
              <a:t> </a:t>
            </a:r>
            <a:r>
              <a:rPr lang="en-US" altLang="en-US" sz="1200" u="sng">
                <a:solidFill>
                  <a:schemeClr val="hlink"/>
                </a:solidFill>
                <a:hlinkClick r:id="rId9"/>
              </a:rPr>
              <a:t>http://programe.ise.ro/Portals/1/2013_CP_I_II/38_Muzica_si_miscare_CP_II_OMEN.pdf</a:t>
            </a:r>
            <a:r>
              <a:rPr lang="en-US" altLang="en-US" sz="1200">
                <a:solidFill>
                  <a:srgbClr val="000000"/>
                </a:solidFill>
              </a:rPr>
              <a:t> </a:t>
            </a:r>
          </a:p>
          <a:p>
            <a:pPr>
              <a:spcBef>
                <a:spcPct val="0"/>
              </a:spcBef>
              <a:buClr>
                <a:srgbClr val="000000"/>
              </a:buClr>
              <a:buFontTx/>
              <a:buChar char="➢"/>
            </a:pPr>
            <a:r>
              <a:rPr lang="en-US" altLang="en-US" sz="1200" b="1" u="sng">
                <a:solidFill>
                  <a:srgbClr val="20124D"/>
                </a:solidFill>
              </a:rPr>
              <a:t>MUZICĂ ŞI MIŞCARE</a:t>
            </a:r>
            <a:r>
              <a:rPr lang="en-US" altLang="en-US" sz="1200">
                <a:solidFill>
                  <a:srgbClr val="000000"/>
                </a:solidFill>
              </a:rPr>
              <a:t> CLASELE a III-a – a IV-a, Aprobată prin ordin al ministrului nr. </a:t>
            </a:r>
            <a:r>
              <a:rPr lang="en-US" altLang="en-US" sz="1200" b="1">
                <a:solidFill>
                  <a:srgbClr val="000000"/>
                </a:solidFill>
              </a:rPr>
              <a:t>5003 /02.12.2014 </a:t>
            </a:r>
            <a:r>
              <a:rPr lang="en-US" altLang="en-US" sz="1200" u="sng">
                <a:solidFill>
                  <a:schemeClr val="hlink"/>
                </a:solidFill>
                <a:hlinkClick r:id="rId10"/>
              </a:rPr>
              <a:t>http://programe.ise.ro/Portals/1/Curriculum/2014-12/28-Muzica%20si%20miscare_clasele%20a%20III-a%20-%20a%20IV-a.pdf</a:t>
            </a:r>
            <a:r>
              <a:rPr lang="en-US" altLang="en-US" sz="1200">
                <a:solidFill>
                  <a:srgbClr val="000000"/>
                </a:solidFill>
              </a:rPr>
              <a:t> </a:t>
            </a:r>
          </a:p>
          <a:p>
            <a:pPr>
              <a:spcBef>
                <a:spcPct val="0"/>
              </a:spcBef>
              <a:buClr>
                <a:srgbClr val="000000"/>
              </a:buClr>
              <a:buFontTx/>
              <a:buChar char="➢"/>
            </a:pPr>
            <a:r>
              <a:rPr lang="en-US" altLang="en-US" sz="1200" b="1" u="sng">
                <a:solidFill>
                  <a:srgbClr val="20124D"/>
                </a:solidFill>
              </a:rPr>
              <a:t>JOC ŞI MIŞCARE</a:t>
            </a:r>
            <a:r>
              <a:rPr lang="en-US" altLang="en-US" sz="1200">
                <a:solidFill>
                  <a:srgbClr val="000000"/>
                </a:solidFill>
              </a:rPr>
              <a:t> CLASELE a III-a – a IV-a, Aprobată prin ordin al ministrului nr. </a:t>
            </a:r>
            <a:r>
              <a:rPr lang="en-US" altLang="en-US" sz="1200" b="1">
                <a:solidFill>
                  <a:srgbClr val="000000"/>
                </a:solidFill>
              </a:rPr>
              <a:t>5003 /02.12.2014 </a:t>
            </a:r>
            <a:r>
              <a:rPr lang="en-US" altLang="en-US" sz="1200" u="sng">
                <a:solidFill>
                  <a:schemeClr val="hlink"/>
                </a:solidFill>
                <a:hlinkClick r:id="rId11"/>
              </a:rPr>
              <a:t>http://programe.ise.ro/Portals/1/Curriculum/2014-12/27-Joc%20si%20miscare_clasele%20a%20III-a%20-%20a%20IV-a.pdf</a:t>
            </a:r>
            <a:r>
              <a:rPr lang="en-US" altLang="en-US" sz="1200">
                <a:solidFill>
                  <a:srgbClr val="000000"/>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4;p16"/>
          <p:cNvSpPr txBox="1">
            <a:spLocks/>
          </p:cNvSpPr>
          <p:nvPr/>
        </p:nvSpPr>
        <p:spPr bwMode="auto">
          <a:xfrm>
            <a:off x="1219200" y="1066800"/>
            <a:ext cx="6921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spcAft>
                <a:spcPts val="0"/>
              </a:spcAft>
              <a:buSzPts val="990"/>
              <a:defRPr/>
            </a:pPr>
            <a:r>
              <a:rPr lang="en-US" sz="1620" b="1" dirty="0" smtClean="0">
                <a:solidFill>
                  <a:schemeClr val="tx1"/>
                </a:solidFill>
              </a:rPr>
              <a:t>CONSILIERE ȘI ORIENTARE</a:t>
            </a:r>
            <a:endParaRPr lang="en-US" sz="1620" dirty="0">
              <a:solidFill>
                <a:schemeClr val="tx1"/>
              </a:solidFill>
            </a:endParaRPr>
          </a:p>
        </p:txBody>
      </p:sp>
      <p:sp>
        <p:nvSpPr>
          <p:cNvPr id="4" name="Google Shape;75;p16"/>
          <p:cNvSpPr txBox="1">
            <a:spLocks/>
          </p:cNvSpPr>
          <p:nvPr/>
        </p:nvSpPr>
        <p:spPr>
          <a:xfrm>
            <a:off x="990600" y="1387475"/>
            <a:ext cx="8045450" cy="822325"/>
          </a:xfrm>
          <a:prstGeom prst="rect">
            <a:avLst/>
          </a:prstGeom>
        </p:spPr>
        <p:txBody>
          <a:bodyPr spcFirstLastPara="1" lIns="91425" tIns="91425" rIns="91425" bIns="91425">
            <a:normAutofit/>
          </a:bodyPr>
          <a:lst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spcBef>
                <a:spcPts val="0"/>
              </a:spcBef>
              <a:spcAft>
                <a:spcPts val="0"/>
              </a:spcAft>
              <a:buClr>
                <a:schemeClr val="dk1"/>
              </a:buClr>
              <a:buSzPts val="1400"/>
              <a:buFontTx/>
              <a:buChar char="➢"/>
              <a:defRPr/>
            </a:pPr>
            <a:r>
              <a:rPr lang="it-IT" sz="1400" b="1" u="sng" dirty="0" smtClean="0">
                <a:solidFill>
                  <a:srgbClr val="20124D"/>
                </a:solidFill>
              </a:rPr>
              <a:t>DEZVOLTARE PERSONALĂ </a:t>
            </a:r>
            <a:r>
              <a:rPr lang="it-IT" sz="1400" dirty="0" smtClean="0">
                <a:solidFill>
                  <a:schemeClr val="dk1"/>
                </a:solidFill>
              </a:rPr>
              <a:t>Clasa pregătitoare, clasa I şi clasa a II-a Aprobată prin ordin al ministrului Nr. 3418/19.03.2013</a:t>
            </a:r>
            <a:r>
              <a:rPr lang="it-IT" sz="1291" dirty="0" smtClean="0">
                <a:solidFill>
                  <a:schemeClr val="dk1"/>
                </a:solidFill>
              </a:rPr>
              <a:t> </a:t>
            </a:r>
            <a:r>
              <a:rPr lang="it-IT" sz="1191" u="sng" dirty="0" smtClean="0">
                <a:solidFill>
                  <a:schemeClr val="hlink"/>
                </a:solidFill>
                <a:hlinkClick r:id="rId2"/>
              </a:rPr>
              <a:t>http://programe.ise.ro/Portals/1/2013_CP_I_II/55_Dezvoltare%20personala_CP_II_OMEN.pdf</a:t>
            </a:r>
            <a:r>
              <a:rPr lang="it-IT" sz="1291" dirty="0" smtClean="0">
                <a:solidFill>
                  <a:schemeClr val="dk1"/>
                </a:solidFill>
              </a:rPr>
              <a:t> </a:t>
            </a:r>
            <a:endParaRPr lang="ro-RO" sz="1291" dirty="0" smtClean="0">
              <a:solidFill>
                <a:schemeClr val="dk1"/>
              </a:solidFill>
            </a:endParaRPr>
          </a:p>
          <a:p>
            <a:pPr marL="139700" indent="0">
              <a:spcBef>
                <a:spcPts val="0"/>
              </a:spcBef>
              <a:spcAft>
                <a:spcPts val="0"/>
              </a:spcAft>
              <a:buClr>
                <a:schemeClr val="dk1"/>
              </a:buClr>
              <a:buSzPts val="1400"/>
              <a:buFontTx/>
              <a:buNone/>
              <a:defRPr/>
            </a:pPr>
            <a:endParaRPr lang="it-IT" sz="1291" dirty="0">
              <a:solidFill>
                <a:schemeClr val="dk1"/>
              </a:solidFill>
            </a:endParaRPr>
          </a:p>
        </p:txBody>
      </p:sp>
      <p:sp>
        <p:nvSpPr>
          <p:cNvPr id="5" name="Google Shape;76;p16"/>
          <p:cNvSpPr txBox="1">
            <a:spLocks/>
          </p:cNvSpPr>
          <p:nvPr/>
        </p:nvSpPr>
        <p:spPr bwMode="auto">
          <a:xfrm>
            <a:off x="1219200" y="2351088"/>
            <a:ext cx="77057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spcAft>
                <a:spcPts val="0"/>
              </a:spcAft>
              <a:buSzPts val="990"/>
              <a:defRPr/>
            </a:pPr>
            <a:r>
              <a:rPr lang="en-US" sz="1620" b="1" dirty="0" smtClean="0">
                <a:solidFill>
                  <a:schemeClr val="tx1"/>
                </a:solidFill>
              </a:rPr>
              <a:t>CURRICULUM LA DECIZIA ȘCOLII</a:t>
            </a:r>
          </a:p>
          <a:p>
            <a:pPr>
              <a:spcBef>
                <a:spcPts val="0"/>
              </a:spcBef>
              <a:spcAft>
                <a:spcPts val="0"/>
              </a:spcAft>
              <a:buSzPts val="990"/>
              <a:defRPr/>
            </a:pPr>
            <a:r>
              <a:rPr lang="en-US" sz="2020" b="1" dirty="0" smtClean="0">
                <a:solidFill>
                  <a:schemeClr val="tx1"/>
                </a:solidFill>
              </a:rPr>
              <a:t>     </a:t>
            </a:r>
            <a:r>
              <a:rPr lang="en-US" sz="1920" b="1" dirty="0" smtClean="0">
                <a:solidFill>
                  <a:schemeClr val="tx1"/>
                </a:solidFill>
              </a:rPr>
              <a:t> </a:t>
            </a:r>
            <a:r>
              <a:rPr lang="en-US" sz="1120" b="1" u="sng" dirty="0" smtClean="0">
                <a:solidFill>
                  <a:schemeClr val="tx1"/>
                </a:solidFill>
                <a:hlinkClick r:id="rId3"/>
              </a:rPr>
              <a:t>http://programe.ise.ro/</a:t>
            </a:r>
            <a:r>
              <a:rPr lang="en-US" sz="1120" b="1" dirty="0" smtClean="0">
                <a:solidFill>
                  <a:schemeClr val="tx1"/>
                </a:solidFill>
              </a:rPr>
              <a:t> </a:t>
            </a:r>
            <a:endParaRPr lang="en-US" sz="1120" b="1" dirty="0">
              <a:solidFill>
                <a:schemeClr val="tx1"/>
              </a:solidFill>
            </a:endParaRPr>
          </a:p>
        </p:txBody>
      </p:sp>
      <p:sp>
        <p:nvSpPr>
          <p:cNvPr id="6" name="Google Shape;77;p16"/>
          <p:cNvSpPr txBox="1">
            <a:spLocks/>
          </p:cNvSpPr>
          <p:nvPr/>
        </p:nvSpPr>
        <p:spPr bwMode="auto">
          <a:xfrm>
            <a:off x="1234498" y="3158991"/>
            <a:ext cx="7762860" cy="13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68750"/>
              </a:lnSpc>
              <a:spcBef>
                <a:spcPts val="0"/>
              </a:spcBef>
              <a:spcAft>
                <a:spcPts val="0"/>
              </a:spcAft>
              <a:buSzPts val="1100"/>
              <a:defRPr/>
            </a:pPr>
            <a:r>
              <a:rPr lang="en-US" sz="1600" b="1" dirty="0" smtClean="0">
                <a:solidFill>
                  <a:schemeClr val="tx1"/>
                </a:solidFill>
                <a:highlight>
                  <a:srgbClr val="FFFFFF"/>
                </a:highlight>
              </a:rPr>
              <a:t>PLANURI-CADRU DE ÎNVĂȚĂMÂNT ÎN VIGOARE:</a:t>
            </a:r>
          </a:p>
          <a:p>
            <a:pPr fontAlgn="t">
              <a:lnSpc>
                <a:spcPct val="115000"/>
              </a:lnSpc>
              <a:spcBef>
                <a:spcPts val="0"/>
              </a:spcBef>
              <a:spcAft>
                <a:spcPts val="0"/>
              </a:spcAft>
              <a:defRPr/>
            </a:pPr>
            <a:r>
              <a:rPr lang="ro-RO" sz="1400" u="sng" dirty="0" smtClean="0">
                <a:solidFill>
                  <a:srgbClr val="028BFF"/>
                </a:solidFill>
                <a:ea typeface="Arial" panose="020B0604020202020204" pitchFamily="34" charset="0"/>
                <a:hlinkClick r:id="rId4"/>
              </a:rPr>
              <a:t>OMEN_3.371_12.03.2013 privind aprobarea planurilor-cadru inv_primar si a Metodologiei privind aplicarea planurilor-cadru de invatamant.pdf</a:t>
            </a:r>
            <a:endParaRPr lang="en-US" sz="1400" dirty="0" smtClean="0"/>
          </a:p>
          <a:p>
            <a:pPr>
              <a:lnSpc>
                <a:spcPct val="168750"/>
              </a:lnSpc>
              <a:spcBef>
                <a:spcPts val="1200"/>
              </a:spcBef>
              <a:spcAft>
                <a:spcPts val="0"/>
              </a:spcAft>
              <a:buClr>
                <a:schemeClr val="dk1"/>
              </a:buClr>
              <a:buSzPts val="1100"/>
              <a:buFont typeface="Arial"/>
              <a:buNone/>
              <a:defRPr/>
            </a:pPr>
            <a:endParaRPr lang="en-US" sz="2000" b="1" dirty="0" smtClean="0">
              <a:solidFill>
                <a:schemeClr val="tx1"/>
              </a:solidFill>
              <a:highlight>
                <a:srgbClr val="FFFFFF"/>
              </a:highlight>
            </a:endParaRPr>
          </a:p>
          <a:p>
            <a:pPr>
              <a:spcBef>
                <a:spcPts val="1200"/>
              </a:spcBef>
              <a:spcAft>
                <a:spcPts val="0"/>
              </a:spcAft>
              <a:buSzPts val="990"/>
              <a:defRPr/>
            </a:pPr>
            <a:endParaRPr lang="en-US" sz="2020" b="1" dirty="0">
              <a:solidFill>
                <a:schemeClr val="tx1"/>
              </a:solidFill>
            </a:endParaRPr>
          </a:p>
        </p:txBody>
      </p:sp>
      <p:sp>
        <p:nvSpPr>
          <p:cNvPr id="7" name="Google Shape;79;p16"/>
          <p:cNvSpPr txBox="1">
            <a:spLocks/>
          </p:cNvSpPr>
          <p:nvPr/>
        </p:nvSpPr>
        <p:spPr bwMode="auto">
          <a:xfrm>
            <a:off x="1219200" y="4572000"/>
            <a:ext cx="77628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spcFirstLastPara="1" lIns="91425" tIns="91425" rIns="91425" bIns="91425"/>
          <a:lstStyle>
            <a:lvl1pPr algn="l" rtl="0" eaLnBrk="0" fontAlgn="base" hangingPunct="0">
              <a:spcBef>
                <a:spcPct val="0"/>
              </a:spcBef>
              <a:spcAft>
                <a:spcPct val="0"/>
              </a:spcAft>
              <a:defRPr sz="2400"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24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spcAft>
                <a:spcPts val="0"/>
              </a:spcAft>
              <a:buSzPts val="990"/>
              <a:defRPr/>
            </a:pPr>
            <a:r>
              <a:rPr lang="en-US" sz="1520" b="1" dirty="0" smtClean="0">
                <a:solidFill>
                  <a:schemeClr val="tx1"/>
                </a:solidFill>
              </a:rPr>
              <a:t>METODOLOGIE-CADRU privind şcolarizarea la domiciliu, respectiv înfiinţarea de grupe/clase în spitale </a:t>
            </a:r>
            <a:r>
              <a:rPr lang="en-US" sz="1100" u="sng" dirty="0" smtClean="0">
                <a:solidFill>
                  <a:schemeClr val="tx1"/>
                </a:solidFill>
                <a:hlinkClick r:id="rId5"/>
              </a:rPr>
              <a:t>https://www.edu.ro/sites/default/files/_fi%C8%99iere/Invatamant-Preuniversitar/2016/special/ORDIN_5575_Anexa_Metodologie-cadru_scolarizarea%20la%20domiciliu.pdf</a:t>
            </a:r>
            <a:endParaRPr lang="en-US" sz="1520" b="1" dirty="0">
              <a:solidFill>
                <a:schemeClr val="tx1"/>
              </a:solidFill>
            </a:endParaRPr>
          </a:p>
        </p:txBody>
      </p:sp>
      <p:sp>
        <p:nvSpPr>
          <p:cNvPr id="13319" name="Title 1"/>
          <p:cNvSpPr>
            <a:spLocks noGrp="1"/>
          </p:cNvSpPr>
          <p:nvPr>
            <p:ph type="title"/>
          </p:nvPr>
        </p:nvSpPr>
        <p:spPr/>
        <p:txBody>
          <a:bodyPr/>
          <a:lstStyle/>
          <a:p>
            <a:pPr algn="ctr" eaLnBrk="1" hangingPunct="1"/>
            <a:r>
              <a:rPr lang="ro-RO" altLang="en-US" b="1" dirty="0" smtClean="0"/>
              <a:t>CURRICULUM</a:t>
            </a:r>
            <a:endParaRPr lang="en-US" altLang="en-US"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ro-RO" altLang="en-US" b="1" smtClean="0"/>
              <a:t>PLANIFICARE ȘI PROIECTARE</a:t>
            </a:r>
            <a:endParaRPr lang="en-US" altLang="en-US" b="1" smtClean="0"/>
          </a:p>
        </p:txBody>
      </p:sp>
      <p:pic>
        <p:nvPicPr>
          <p:cNvPr id="14339" name="Google Shape;89;p18"/>
          <p:cNvPicPr preferRelativeResize="0">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1295400"/>
            <a:ext cx="7458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ro-RO" altLang="en-US" b="1" smtClean="0"/>
              <a:t>PLANIFICARE ȘI PROIECTARE</a:t>
            </a:r>
            <a:endParaRPr lang="en-US" altLang="en-US" b="1" smtClean="0"/>
          </a:p>
        </p:txBody>
      </p:sp>
      <p:sp>
        <p:nvSpPr>
          <p:cNvPr id="4" name="Google Shape;94;p19"/>
          <p:cNvSpPr txBox="1"/>
          <p:nvPr/>
        </p:nvSpPr>
        <p:spPr>
          <a:xfrm>
            <a:off x="1143000" y="798513"/>
            <a:ext cx="7893050" cy="5776912"/>
          </a:xfrm>
          <a:prstGeom prst="rect">
            <a:avLst/>
          </a:prstGeom>
          <a:noFill/>
          <a:ln>
            <a:noFill/>
          </a:ln>
        </p:spPr>
        <p:txBody>
          <a:bodyPr spcFirstLastPara="1" lIns="91425" tIns="91425" rIns="91425" bIns="91425">
            <a:spAutoFit/>
          </a:bodyPr>
          <a:lstStyle/>
          <a:p>
            <a:pPr eaLnBrk="1" fontAlgn="auto" hangingPunct="1">
              <a:lnSpc>
                <a:spcPct val="115000"/>
              </a:lnSpc>
              <a:spcBef>
                <a:spcPts val="0"/>
              </a:spcBef>
              <a:spcAft>
                <a:spcPts val="0"/>
              </a:spcAft>
              <a:buClr>
                <a:srgbClr val="000000"/>
              </a:buClr>
              <a:buFont typeface="Arial"/>
              <a:buNone/>
              <a:defRPr/>
            </a:pPr>
            <a:r>
              <a:rPr lang="ro" sz="2200" b="1" kern="0" dirty="0">
                <a:solidFill>
                  <a:srgbClr val="FF0000"/>
                </a:solidFill>
                <a:latin typeface="Arial"/>
                <a:sym typeface="Arial"/>
              </a:rPr>
              <a:t>           </a:t>
            </a:r>
            <a:r>
              <a:rPr lang="ro" sz="2000" b="1" kern="0" dirty="0">
                <a:solidFill>
                  <a:srgbClr val="C00000"/>
                </a:solidFill>
                <a:latin typeface="Arial"/>
                <a:sym typeface="Arial"/>
              </a:rPr>
              <a:t>Lectura programei şcolare presupune şi deconstruirea </a:t>
            </a:r>
            <a:endParaRPr sz="2000" b="1" kern="0" dirty="0">
              <a:solidFill>
                <a:srgbClr val="C00000"/>
              </a:solidFill>
              <a:latin typeface="Arial"/>
              <a:sym typeface="Arial"/>
            </a:endParaRPr>
          </a:p>
          <a:p>
            <a:pPr eaLnBrk="1" fontAlgn="auto" hangingPunct="1">
              <a:lnSpc>
                <a:spcPct val="115000"/>
              </a:lnSpc>
              <a:spcBef>
                <a:spcPts val="0"/>
              </a:spcBef>
              <a:spcAft>
                <a:spcPts val="0"/>
              </a:spcAft>
              <a:buClr>
                <a:srgbClr val="000000"/>
              </a:buClr>
              <a:buFont typeface="Arial"/>
              <a:buNone/>
              <a:defRPr/>
            </a:pPr>
            <a:r>
              <a:rPr lang="ro" sz="2000" b="1" kern="0" dirty="0">
                <a:solidFill>
                  <a:srgbClr val="C00000"/>
                </a:solidFill>
                <a:latin typeface="Arial"/>
                <a:sym typeface="Arial"/>
              </a:rPr>
              <a:t>                                         unor prejudecăţi!</a:t>
            </a:r>
            <a:endParaRPr sz="2000" b="1" kern="0" dirty="0">
              <a:solidFill>
                <a:srgbClr val="C00000"/>
              </a:solidFill>
              <a:latin typeface="Arial"/>
              <a:sym typeface="Arial"/>
            </a:endParaRPr>
          </a:p>
          <a:p>
            <a:pPr algn="just" eaLnBrk="1" fontAlgn="auto" hangingPunct="1">
              <a:lnSpc>
                <a:spcPct val="115000"/>
              </a:lnSpc>
              <a:spcBef>
                <a:spcPts val="0"/>
              </a:spcBef>
              <a:spcAft>
                <a:spcPts val="0"/>
              </a:spcAft>
              <a:buClr>
                <a:srgbClr val="000000"/>
              </a:buClr>
              <a:buFont typeface="Arial"/>
              <a:buNone/>
              <a:defRPr/>
            </a:pPr>
            <a:r>
              <a:rPr lang="ro" sz="2000" b="1" kern="0" dirty="0">
                <a:solidFill>
                  <a:srgbClr val="000000"/>
                </a:solidFill>
                <a:latin typeface="Arial"/>
                <a:sym typeface="Arial"/>
              </a:rPr>
              <a:t>- Lectura programei </a:t>
            </a:r>
            <a:r>
              <a:rPr lang="ro" sz="2000" i="1" kern="0" dirty="0">
                <a:solidFill>
                  <a:srgbClr val="000000"/>
                </a:solidFill>
                <a:latin typeface="Arial"/>
                <a:sym typeface="Arial"/>
              </a:rPr>
              <a:t>nu presupune parcurgerea exclusiv a conţinuturilor</a:t>
            </a:r>
            <a:r>
              <a:rPr lang="ro" sz="2000" kern="0" dirty="0">
                <a:solidFill>
                  <a:srgbClr val="000000"/>
                </a:solidFill>
                <a:latin typeface="Arial"/>
                <a:sym typeface="Arial"/>
              </a:rPr>
              <a:t>; lectura conţinuturilor trebuie făcută din perspectiva a ceea ce sunt acestea în modelul de proiectare pe competenţe: parte a competenţei (alături de abilităţi şi atitudini), mijloace informaţionale prin care se urmărește formarea competențelor la elevi.</a:t>
            </a:r>
            <a:endParaRPr sz="2000" kern="0" dirty="0">
              <a:solidFill>
                <a:srgbClr val="000000"/>
              </a:solidFill>
              <a:latin typeface="Arial"/>
              <a:sym typeface="Arial"/>
            </a:endParaRPr>
          </a:p>
          <a:p>
            <a:pPr algn="just" eaLnBrk="1" fontAlgn="auto" hangingPunct="1">
              <a:lnSpc>
                <a:spcPct val="115000"/>
              </a:lnSpc>
              <a:spcBef>
                <a:spcPts val="0"/>
              </a:spcBef>
              <a:spcAft>
                <a:spcPts val="0"/>
              </a:spcAft>
              <a:buClr>
                <a:srgbClr val="000000"/>
              </a:buClr>
              <a:buFont typeface="Arial"/>
              <a:buNone/>
              <a:defRPr/>
            </a:pPr>
            <a:endParaRPr sz="1400" kern="0" dirty="0">
              <a:solidFill>
                <a:srgbClr val="000000"/>
              </a:solidFill>
              <a:latin typeface="Arial"/>
              <a:sym typeface="Arial"/>
            </a:endParaRPr>
          </a:p>
          <a:p>
            <a:pPr algn="just" eaLnBrk="1" fontAlgn="auto" hangingPunct="1">
              <a:lnSpc>
                <a:spcPct val="115000"/>
              </a:lnSpc>
              <a:spcBef>
                <a:spcPts val="0"/>
              </a:spcBef>
              <a:spcAft>
                <a:spcPts val="0"/>
              </a:spcAft>
              <a:buClr>
                <a:srgbClr val="000000"/>
              </a:buClr>
              <a:buFont typeface="Arial"/>
              <a:buNone/>
              <a:defRPr/>
            </a:pPr>
            <a:r>
              <a:rPr lang="ro" sz="2000" b="1" kern="0" dirty="0">
                <a:solidFill>
                  <a:srgbClr val="000000"/>
                </a:solidFill>
                <a:latin typeface="Arial"/>
                <a:sym typeface="Arial"/>
              </a:rPr>
              <a:t>- Lectura integrală şi atentă </a:t>
            </a:r>
            <a:r>
              <a:rPr lang="ro" sz="2000" kern="0" dirty="0">
                <a:solidFill>
                  <a:srgbClr val="000000"/>
                </a:solidFill>
                <a:latin typeface="Arial"/>
                <a:sym typeface="Arial"/>
              </a:rPr>
              <a:t>a programei şcolare NU poate duce la aprecieri de tipul </a:t>
            </a:r>
            <a:r>
              <a:rPr lang="ro" sz="2000" i="1" kern="0" dirty="0">
                <a:solidFill>
                  <a:srgbClr val="000000"/>
                </a:solidFill>
                <a:latin typeface="Arial"/>
                <a:sym typeface="Arial"/>
              </a:rPr>
              <a:t>programa este încărcată, stufoasă.</a:t>
            </a:r>
            <a:endParaRPr sz="2000" i="1" kern="0" dirty="0">
              <a:solidFill>
                <a:srgbClr val="000000"/>
              </a:solidFill>
              <a:latin typeface="Arial"/>
              <a:sym typeface="Arial"/>
            </a:endParaRPr>
          </a:p>
          <a:p>
            <a:pPr algn="just" eaLnBrk="1" fontAlgn="auto" hangingPunct="1">
              <a:lnSpc>
                <a:spcPct val="115000"/>
              </a:lnSpc>
              <a:spcBef>
                <a:spcPts val="0"/>
              </a:spcBef>
              <a:spcAft>
                <a:spcPts val="0"/>
              </a:spcAft>
              <a:buClr>
                <a:srgbClr val="000000"/>
              </a:buClr>
              <a:buFont typeface="Arial"/>
              <a:buNone/>
              <a:defRPr/>
            </a:pPr>
            <a:r>
              <a:rPr lang="ro" sz="2000" kern="0" dirty="0">
                <a:solidFill>
                  <a:srgbClr val="000000"/>
                </a:solidFill>
                <a:latin typeface="Arial"/>
                <a:sym typeface="Arial"/>
              </a:rPr>
              <a:t>Lectura integrală şi atentă a programei şcolare permite înţelegerea </a:t>
            </a:r>
            <a:r>
              <a:rPr lang="ro" sz="2000" i="1" kern="0" dirty="0">
                <a:solidFill>
                  <a:srgbClr val="000000"/>
                </a:solidFill>
                <a:latin typeface="Arial"/>
                <a:sym typeface="Arial"/>
              </a:rPr>
              <a:t>caracterului de recomandare</a:t>
            </a:r>
            <a:r>
              <a:rPr lang="ro" sz="2000" kern="0" dirty="0">
                <a:solidFill>
                  <a:srgbClr val="000000"/>
                </a:solidFill>
                <a:latin typeface="Arial"/>
                <a:sym typeface="Arial"/>
              </a:rPr>
              <a:t> al unor componente, activităţi (sugestii metodologice, exemple de activităţi de învăţare); nefiind obligatorii, acestea sunt oferite (aşa cum le spune şi denumirea) ca exemple, sugestii, recomandări având rolul de a orienta cadrul didactic în utilizarea programei școlare.</a:t>
            </a:r>
            <a:endParaRPr sz="2000" kern="0" dirty="0">
              <a:solidFill>
                <a:srgbClr val="000000"/>
              </a:solidFill>
              <a:latin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62-beach-art">
  <a:themeElements>
    <a:clrScheme name="">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62GMIS004">
  <a:themeElements>
    <a:clrScheme name="">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1_M62GMIS00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62GMIS004">
  <a:themeElements>
    <a:clrScheme name="">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2_M62GMIS00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t’s not the design of your templat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Neo Sans"/>
        <a:cs typeface="Neo Sans"/>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TotalTime>
  <Pages>0</Pages>
  <Words>3427</Words>
  <Characters>0</Characters>
  <Application>Microsoft Office PowerPoint</Application>
  <DocSecurity>0</DocSecurity>
  <PresentationFormat>On-screen Show (4:3)</PresentationFormat>
  <Lines>0</Lines>
  <Paragraphs>307</Paragraphs>
  <Slides>45</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SimSun</vt:lpstr>
      <vt:lpstr>Arial</vt:lpstr>
      <vt:lpstr>Calibri</vt:lpstr>
      <vt:lpstr>等线</vt:lpstr>
      <vt:lpstr>Neo Sans</vt:lpstr>
      <vt:lpstr>Times New Roman</vt:lpstr>
      <vt:lpstr>Trebuchet MS</vt:lpstr>
      <vt:lpstr>Wingdings</vt:lpstr>
      <vt:lpstr>m62-beach-art</vt:lpstr>
      <vt:lpstr>1_M62GMIS004</vt:lpstr>
      <vt:lpstr>2_M62GMIS004</vt:lpstr>
      <vt:lpstr>1_It’s not the design of your template</vt:lpstr>
      <vt:lpstr> CONSFĂTUIREA  CADRELOR  DIDACTICE  DIN ÎNVĂȚĂMÂNTUL  PRIMAR  AL  JUDEŢULUI HARGHITA            septembrie 2021    </vt:lpstr>
      <vt:lpstr>Ordinea de zi:  1. Diagnoza procesului instructiv-educativ de la nivelul învățământului primar, 2020-2021  2. Cadrul normativ privind organizarea procesului de învățământ în anul școlar 2021-2022  3. Priorități ale anului 2021-2022  4. DiverseCa</vt:lpstr>
      <vt:lpstr>     Diagnoza procesului instructiv-educativ de la nivelul învățământului primar, 2020-2021   - activitatea didactică în mediul online (PT, PS);   - activitățile metodice și de perfecționare;   - evaluările naționale;   - examenele naționale.     </vt:lpstr>
      <vt:lpstr> Documente cadru necesare pentru desfășurarea activității în anul școlar 2021 - 2022 </vt:lpstr>
      <vt:lpstr>PROGRAME ȘCOLARE ÎN VIGOARE  LIMBĂ ȘI COMUNICARE</vt:lpstr>
      <vt:lpstr>CURRICULUM</vt:lpstr>
      <vt:lpstr>CURRICULUM</vt:lpstr>
      <vt:lpstr>PLANIFICARE ȘI PROIECTARE</vt:lpstr>
      <vt:lpstr>PLANIFICARE ȘI PROIECTARE</vt:lpstr>
      <vt:lpstr>PLANIFICARE ȘI PROIECTARE</vt:lpstr>
      <vt:lpstr>PLANIFICARE ȘI PROIECTARE</vt:lpstr>
      <vt:lpstr>PLANIFICARE ȘI PROIECTARE</vt:lpstr>
      <vt:lpstr>PLANIFICARE ȘI PROIECTARE</vt:lpstr>
      <vt:lpstr>PLANIFICARE ȘI PROIECTARE</vt:lpstr>
      <vt:lpstr>PLANIFICARE ȘI PROIECTARE</vt:lpstr>
      <vt:lpstr>ORGANIZAREA SPAȚIULUI ȘCOLAR</vt:lpstr>
      <vt:lpstr>ÎNTÂLNIREA DE DIMINEAȚĂ</vt:lpstr>
      <vt:lpstr>ÎNTÂLNIREA DE DIMINEAȚĂ</vt:lpstr>
      <vt:lpstr>EVALUAREA ELEVILOR</vt:lpstr>
      <vt:lpstr>EVALUAREA ELEVILOR</vt:lpstr>
      <vt:lpstr>EVALUAREA ELEVILOR</vt:lpstr>
      <vt:lpstr>EVALUAREA ELEVILOR</vt:lpstr>
      <vt:lpstr>EVALUAREA ELEVILOR</vt:lpstr>
      <vt:lpstr>EVALUAREA ELEVILOR</vt:lpstr>
      <vt:lpstr>EVALUAREA ELEVILOR</vt:lpstr>
      <vt:lpstr>EVALUAREA ELEVILOR</vt:lpstr>
      <vt:lpstr>EVALUAREA ELEVILOR</vt:lpstr>
      <vt:lpstr>EVALUAREA ELEVILOR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Cum realizăm orarul?</vt:lpstr>
      <vt:lpstr>varianta III – simultan clasele I, a II-a, a III-a și a IV-a ■ între orele 8.00-10.00 – clasele I și a III-a; ■ între orele 10.00-12.00 – clasele a II-a și a IV-a; ■ între orele 12.00-14.00 – două sau trei  clase. În alcătuirea orarului se va lua în considerare specificul obiectelor de învăţământ, respectiv specificul conţinuturilor acestora, specific care poate oferi posibilităţi mai mari sau mai mici de a concepe teme variate pentru munca independentă.  </vt:lpstr>
      <vt:lpstr>În condiţiile activităţii simultane se întâlnesc preponderent trei cazuri specifice de îmbinare a tipurilor de lecţie: Cazul I – când la ambele clase se desfăşoară lecţii de dobândire de noi cunoştinţe </vt:lpstr>
      <vt:lpstr>PowerPoint Presentation</vt:lpstr>
      <vt:lpstr>PowerPoint Presentation</vt:lpstr>
      <vt:lpstr>PowerPoint Presentation</vt:lpstr>
      <vt:lpstr>PowerPoint Presentation</vt:lpstr>
      <vt:lpstr>selectarea riguroasă a sarcinilor de muncă independentă, prevăzând unele alternative și sarcini suplimentare comune și diferențiate; precizarea timpului pentru fiecare tip de activitate a elevilor desfășurată cu învățătorul sau independent; prezentarea, din motive de spațiu, pe aceeași coloană pentru fiecare clasă, atât a evenimentelor lecției cât și a activităților și operațiilor susținute de către învățător și elevi; stabilirea  cu rigurozitate a sarcinilor/ probelor de evaluare  pentru fiecare nivel și tip de activitate. </vt:lpstr>
      <vt:lpstr>PowerPoint Presentation</vt:lpstr>
    </vt:vector>
  </TitlesOfParts>
  <Manager>+44 151 259 6262</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Braic Carmen</dc:creator>
  <cp:keywords/>
  <dc:description/>
  <cp:lastModifiedBy>Kánya Mária</cp:lastModifiedBy>
  <cp:revision>56</cp:revision>
  <dcterms:created xsi:type="dcterms:W3CDTF">2015-08-17T11:34:00Z</dcterms:created>
  <dcterms:modified xsi:type="dcterms:W3CDTF">2021-09-22T12:14:01Z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